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Lst>
  <p:notesMasterIdLst>
    <p:notesMasterId r:id="rId32"/>
  </p:notesMasterIdLst>
  <p:sldIdLst>
    <p:sldId id="256" r:id="rId5"/>
    <p:sldId id="276" r:id="rId6"/>
    <p:sldId id="277" r:id="rId7"/>
    <p:sldId id="260" r:id="rId8"/>
    <p:sldId id="261" r:id="rId9"/>
    <p:sldId id="262" r:id="rId10"/>
    <p:sldId id="273" r:id="rId11"/>
    <p:sldId id="278" r:id="rId12"/>
    <p:sldId id="279" r:id="rId13"/>
    <p:sldId id="266" r:id="rId14"/>
    <p:sldId id="268" r:id="rId15"/>
    <p:sldId id="280" r:id="rId16"/>
    <p:sldId id="265" r:id="rId17"/>
    <p:sldId id="267" r:id="rId18"/>
    <p:sldId id="281" r:id="rId19"/>
    <p:sldId id="264" r:id="rId20"/>
    <p:sldId id="269" r:id="rId21"/>
    <p:sldId id="275" r:id="rId22"/>
    <p:sldId id="270" r:id="rId23"/>
    <p:sldId id="271" r:id="rId24"/>
    <p:sldId id="282" r:id="rId25"/>
    <p:sldId id="283" r:id="rId26"/>
    <p:sldId id="285" r:id="rId27"/>
    <p:sldId id="286" r:id="rId28"/>
    <p:sldId id="284" r:id="rId29"/>
    <p:sldId id="272" r:id="rId30"/>
    <p:sldId id="274" r:id="rId31"/>
  </p:sldIdLst>
  <p:sldSz cx="9144000" cy="5143500" type="screen16x9"/>
  <p:notesSz cx="6858000" cy="9144000"/>
  <p:embeddedFontLst>
    <p:embeddedFont>
      <p:font typeface="Roboto" panose="020B0604020202020204" charset="0"/>
      <p:regular r:id="rId33"/>
      <p:bold r:id="rId34"/>
      <p:italic r:id="rId35"/>
      <p:boldItalic r:id="rId36"/>
    </p:embeddedFont>
    <p:embeddedFont>
      <p:font typeface="Roboto Slab" panose="020B0604020202020204" charset="0"/>
      <p:regular r:id="rId37"/>
      <p:bold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03921C-460D-48C9-B690-C1A7AA416857}" v="2359" dt="2020-11-25T08:21:21.324"/>
    <p1510:client id="{0DD69D41-563D-5F3F-FAA7-9CAADC005299}" v="134" dt="2020-11-26T00:22:14.841"/>
    <p1510:client id="{4755BBC1-1E13-9F59-295C-73D58318DD9C}" v="91" dt="2020-11-24T20:23:24.220"/>
    <p1510:client id="{AAAFFB82-8C64-50D7-DC88-9279CB9AF21F}" v="20" dt="2020-11-24T21:03:15.197"/>
    <p1510:client id="{B722D26F-E01B-4D20-9D48-0787EB4DABB1}" v="18" dt="2020-11-24T07:00:16.752"/>
    <p1510:client id="{C0B7BDAC-D208-3516-1DA1-916B615DA79D}" v="229" dt="2020-11-24T19:12:10.796"/>
    <p1510:client id="{C6B971CB-FFE5-DE63-09A6-1E0B4B37EFEB}" v="2752" dt="2020-11-25T23:28:28.422"/>
    <p1510:client id="{D4666437-2EC5-39E0-5B75-6FD2986B3E1C}" v="3" dt="2020-11-26T00:45:19.547"/>
    <p1510:client id="{D7E2B7B1-BAF2-7302-AB67-193BF6BA8597}" v="179" dt="2020-11-26T04:39:27.4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800"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BFA9E8-54F1-49AB-A5A6-0615438FFA67}" type="doc">
      <dgm:prSet loTypeId="urn:microsoft.com/office/officeart/2005/8/layout/bProcess4" loCatId="process" qsTypeId="urn:microsoft.com/office/officeart/2005/8/quickstyle/simple1" qsCatId="simple" csTypeId="urn:microsoft.com/office/officeart/2005/8/colors/colorful4" csCatId="colorful" phldr="1"/>
      <dgm:spPr/>
      <dgm:t>
        <a:bodyPr/>
        <a:lstStyle/>
        <a:p>
          <a:endParaRPr lang="en-US"/>
        </a:p>
      </dgm:t>
    </dgm:pt>
    <dgm:pt modelId="{E1B015B0-27A2-4E84-9547-A2FE1E81923C}">
      <dgm:prSet phldrT="[Text]" phldr="0"/>
      <dgm:spPr/>
      <dgm:t>
        <a:bodyPr/>
        <a:lstStyle/>
        <a:p>
          <a:pPr rtl="0"/>
          <a:r>
            <a:rPr lang="en" dirty="0"/>
            <a:t>Create campus wide enthusiasm by promoting the project among DU Leadership, faculty, student body</a:t>
          </a:r>
          <a:endParaRPr lang="en-US" dirty="0"/>
        </a:p>
      </dgm:t>
    </dgm:pt>
    <dgm:pt modelId="{771B3B3C-75F9-4F8D-AB07-258D8A7B5D0B}" type="parTrans" cxnId="{40EED9D5-2913-493E-9F95-6009717366C3}">
      <dgm:prSet/>
      <dgm:spPr/>
      <dgm:t>
        <a:bodyPr/>
        <a:lstStyle/>
        <a:p>
          <a:endParaRPr lang="en-US"/>
        </a:p>
      </dgm:t>
    </dgm:pt>
    <dgm:pt modelId="{38E264E7-AF02-4C47-AB90-8E66D89E3EF5}" type="sibTrans" cxnId="{40EED9D5-2913-493E-9F95-6009717366C3}">
      <dgm:prSet/>
      <dgm:spPr/>
      <dgm:t>
        <a:bodyPr/>
        <a:lstStyle/>
        <a:p>
          <a:endParaRPr lang="en-US"/>
        </a:p>
      </dgm:t>
    </dgm:pt>
    <dgm:pt modelId="{EADF90F2-3801-43CA-9FEA-75629B826ED5}">
      <dgm:prSet phldrT="[Text]" phldr="0"/>
      <dgm:spPr/>
      <dgm:t>
        <a:bodyPr/>
        <a:lstStyle/>
        <a:p>
          <a:pPr rtl="0"/>
          <a:r>
            <a:rPr lang="en-US" dirty="0">
              <a:latin typeface="Arial"/>
            </a:rPr>
            <a:t>Retrofit chosen dorm</a:t>
          </a:r>
          <a:endParaRPr lang="en-US" dirty="0"/>
        </a:p>
      </dgm:t>
    </dgm:pt>
    <dgm:pt modelId="{A87EF23F-5534-41A3-86AE-BA2B293E45AF}" type="parTrans" cxnId="{C4E03ED5-647E-4D74-8A29-2555B65F8A61}">
      <dgm:prSet/>
      <dgm:spPr/>
      <dgm:t>
        <a:bodyPr/>
        <a:lstStyle/>
        <a:p>
          <a:endParaRPr lang="en-US"/>
        </a:p>
      </dgm:t>
    </dgm:pt>
    <dgm:pt modelId="{4A040F53-44CE-4004-8F7C-E3B4DE4D0F07}" type="sibTrans" cxnId="{C4E03ED5-647E-4D74-8A29-2555B65F8A61}">
      <dgm:prSet/>
      <dgm:spPr/>
      <dgm:t>
        <a:bodyPr/>
        <a:lstStyle/>
        <a:p>
          <a:endParaRPr lang="en-US"/>
        </a:p>
      </dgm:t>
    </dgm:pt>
    <dgm:pt modelId="{DD5E8234-AE32-41EC-8AD7-180F9E200BDB}">
      <dgm:prSet phldrT="[Text]" phldr="0"/>
      <dgm:spPr/>
      <dgm:t>
        <a:bodyPr/>
        <a:lstStyle/>
        <a:p>
          <a:pPr rtl="0"/>
          <a:r>
            <a:rPr lang="en-US" dirty="0">
              <a:latin typeface="Arial"/>
            </a:rPr>
            <a:t>Communicate progress to donors and local community</a:t>
          </a:r>
          <a:endParaRPr lang="en-US" dirty="0"/>
        </a:p>
      </dgm:t>
    </dgm:pt>
    <dgm:pt modelId="{AFD85C61-01E7-4907-8D41-EE4F04104FEC}" type="parTrans" cxnId="{A17B128E-D0D7-4A8B-951C-032C01A9690E}">
      <dgm:prSet/>
      <dgm:spPr/>
      <dgm:t>
        <a:bodyPr/>
        <a:lstStyle/>
        <a:p>
          <a:endParaRPr lang="en-US"/>
        </a:p>
      </dgm:t>
    </dgm:pt>
    <dgm:pt modelId="{89486665-A15B-4FDD-9761-280BDAA3FE69}" type="sibTrans" cxnId="{A17B128E-D0D7-4A8B-951C-032C01A9690E}">
      <dgm:prSet/>
      <dgm:spPr/>
      <dgm:t>
        <a:bodyPr/>
        <a:lstStyle/>
        <a:p>
          <a:endParaRPr lang="en-US"/>
        </a:p>
      </dgm:t>
    </dgm:pt>
    <dgm:pt modelId="{DFB950F4-AE43-4091-ACB3-EEF3F42D3AF1}">
      <dgm:prSet phldr="0"/>
      <dgm:spPr/>
      <dgm:t>
        <a:bodyPr/>
        <a:lstStyle/>
        <a:p>
          <a:pPr rtl="0"/>
          <a:r>
            <a:rPr lang="en" dirty="0"/>
            <a:t>Survey DU </a:t>
          </a:r>
          <a:r>
            <a:rPr lang="en" dirty="0">
              <a:latin typeface="Arial"/>
            </a:rPr>
            <a:t>leadership</a:t>
          </a:r>
          <a:r>
            <a:rPr lang="en" dirty="0"/>
            <a:t>, faculty  and </a:t>
          </a:r>
          <a:r>
            <a:rPr lang="en" dirty="0" err="1"/>
            <a:t>SustainDU</a:t>
          </a:r>
          <a:r>
            <a:rPr lang="en" dirty="0"/>
            <a:t> </a:t>
          </a:r>
          <a:r>
            <a:rPr lang="en" dirty="0">
              <a:latin typeface="Arial"/>
            </a:rPr>
            <a:t>for ideas</a:t>
          </a:r>
          <a:r>
            <a:rPr lang="en" dirty="0"/>
            <a:t>/requirements</a:t>
          </a:r>
          <a:endParaRPr lang="en-US" dirty="0"/>
        </a:p>
      </dgm:t>
    </dgm:pt>
    <dgm:pt modelId="{DAF7C317-0997-4559-BCEF-96C764DCE324}" type="parTrans" cxnId="{0F5D6822-DB92-4895-9218-4177D680E6A5}">
      <dgm:prSet/>
      <dgm:spPr/>
    </dgm:pt>
    <dgm:pt modelId="{DA32A47D-45CC-4F6B-9223-6B2195735984}" type="sibTrans" cxnId="{0F5D6822-DB92-4895-9218-4177D680E6A5}">
      <dgm:prSet/>
      <dgm:spPr/>
    </dgm:pt>
    <dgm:pt modelId="{93D2118D-30F9-47A5-8A8E-1CC0A6E72BC2}">
      <dgm:prSet phldr="0"/>
      <dgm:spPr/>
      <dgm:t>
        <a:bodyPr/>
        <a:lstStyle/>
        <a:p>
          <a:pPr rtl="0"/>
          <a:r>
            <a:rPr lang="en" dirty="0"/>
            <a:t>Collaborate with DU faculty and</a:t>
          </a:r>
          <a:r>
            <a:rPr lang="en" dirty="0">
              <a:latin typeface="Arial"/>
            </a:rPr>
            <a:t> leadership</a:t>
          </a:r>
          <a:r>
            <a:rPr lang="en" dirty="0"/>
            <a:t> to incorporate student participation into classroom </a:t>
          </a:r>
          <a:r>
            <a:rPr lang="en" dirty="0">
              <a:latin typeface="Arial"/>
            </a:rPr>
            <a:t>credit</a:t>
          </a:r>
          <a:endParaRPr lang="en-US" dirty="0"/>
        </a:p>
      </dgm:t>
    </dgm:pt>
    <dgm:pt modelId="{3550FAC5-B37F-46BF-A22E-E91B9A4C40D2}" type="parTrans" cxnId="{05123C13-9F12-4BC4-973F-D16345A39BEC}">
      <dgm:prSet/>
      <dgm:spPr/>
    </dgm:pt>
    <dgm:pt modelId="{ACA1006A-BF55-45D7-A582-F07872B47F51}" type="sibTrans" cxnId="{05123C13-9F12-4BC4-973F-D16345A39BEC}">
      <dgm:prSet/>
      <dgm:spPr/>
    </dgm:pt>
    <dgm:pt modelId="{5CCDCDA8-1A79-4137-957C-F3C8B1DA53B0}">
      <dgm:prSet phldr="0"/>
      <dgm:spPr/>
      <dgm:t>
        <a:bodyPr/>
        <a:lstStyle/>
        <a:p>
          <a:pPr rtl="0"/>
          <a:r>
            <a:rPr lang="en" dirty="0"/>
            <a:t>Seek funding </a:t>
          </a:r>
          <a:r>
            <a:rPr lang="en" dirty="0">
              <a:latin typeface="Arial"/>
            </a:rPr>
            <a:t>from</a:t>
          </a:r>
          <a:r>
            <a:rPr lang="en" dirty="0"/>
            <a:t> government grants, corporate and private donors</a:t>
          </a:r>
          <a:endParaRPr lang="en-US" dirty="0"/>
        </a:p>
      </dgm:t>
    </dgm:pt>
    <dgm:pt modelId="{D1DC32DA-9489-4765-A91A-4AF89BD2F706}" type="parTrans" cxnId="{5FD7CF8F-D88F-400C-A351-4F8228209178}">
      <dgm:prSet/>
      <dgm:spPr/>
    </dgm:pt>
    <dgm:pt modelId="{E8A93986-F44C-4706-BA27-5B71C4EFCA48}" type="sibTrans" cxnId="{5FD7CF8F-D88F-400C-A351-4F8228209178}">
      <dgm:prSet/>
      <dgm:spPr/>
    </dgm:pt>
    <dgm:pt modelId="{07B62B59-DCE7-4834-A2DC-6EB7E1876778}">
      <dgm:prSet phldr="0"/>
      <dgm:spPr/>
      <dgm:t>
        <a:bodyPr/>
        <a:lstStyle/>
        <a:p>
          <a:pPr rtl="0"/>
          <a:r>
            <a:rPr lang="en" dirty="0">
              <a:latin typeface="Arial"/>
            </a:rPr>
            <a:t>Form</a:t>
          </a:r>
          <a:r>
            <a:rPr lang="en" dirty="0"/>
            <a:t> a committee to determine plan for physical improvements to the selected dormitory</a:t>
          </a:r>
          <a:endParaRPr lang="en-US" dirty="0"/>
        </a:p>
      </dgm:t>
    </dgm:pt>
    <dgm:pt modelId="{8AE9882E-2EA0-417D-A87C-4D5E2B43870A}" type="parTrans" cxnId="{F5B268CA-A9EF-41A2-AD35-67F035E862EA}">
      <dgm:prSet/>
      <dgm:spPr/>
    </dgm:pt>
    <dgm:pt modelId="{50CCED04-B2C7-4441-A683-142757BF907E}" type="sibTrans" cxnId="{F5B268CA-A9EF-41A2-AD35-67F035E862EA}">
      <dgm:prSet/>
      <dgm:spPr/>
    </dgm:pt>
    <dgm:pt modelId="{4ADC75BF-57E0-4A31-A770-BDD1E5E18567}">
      <dgm:prSet phldr="0"/>
      <dgm:spPr/>
      <dgm:t>
        <a:bodyPr/>
        <a:lstStyle/>
        <a:p>
          <a:pPr rtl="0"/>
          <a:r>
            <a:rPr lang="en" dirty="0">
              <a:latin typeface="Arial"/>
            </a:rPr>
            <a:t>Form a</a:t>
          </a:r>
          <a:r>
            <a:rPr lang="en" dirty="0"/>
            <a:t> selection committee for </a:t>
          </a:r>
          <a:r>
            <a:rPr lang="en" dirty="0">
              <a:latin typeface="Arial"/>
            </a:rPr>
            <a:t>contractors</a:t>
          </a:r>
          <a:endParaRPr lang="en-US" dirty="0"/>
        </a:p>
      </dgm:t>
    </dgm:pt>
    <dgm:pt modelId="{1F5ED231-A62E-48C1-81DB-4AFBB7B1622D}" type="parTrans" cxnId="{45AC3AFD-0A5D-4723-8D31-F9517A037D12}">
      <dgm:prSet/>
      <dgm:spPr/>
    </dgm:pt>
    <dgm:pt modelId="{4C991F66-A11B-4AF2-80E6-38F700FCAA9F}" type="sibTrans" cxnId="{45AC3AFD-0A5D-4723-8D31-F9517A037D12}">
      <dgm:prSet/>
      <dgm:spPr/>
    </dgm:pt>
    <dgm:pt modelId="{7BB080F3-52C5-46EA-8787-C0BD41553EEA}">
      <dgm:prSet phldr="0"/>
      <dgm:spPr/>
      <dgm:t>
        <a:bodyPr/>
        <a:lstStyle/>
        <a:p>
          <a:pPr rtl="0"/>
          <a:r>
            <a:rPr lang="en-US" dirty="0">
              <a:latin typeface="Arial"/>
            </a:rPr>
            <a:t>Grand opening celebration</a:t>
          </a:r>
        </a:p>
      </dgm:t>
    </dgm:pt>
    <dgm:pt modelId="{604EEA0A-297E-4178-82B6-55B427409973}" type="parTrans" cxnId="{6A1E6AB0-D510-484E-8C67-7B9153139C7C}">
      <dgm:prSet/>
      <dgm:spPr/>
    </dgm:pt>
    <dgm:pt modelId="{F9559DD5-AD18-4D2D-966D-0AFE6C6C4397}" type="sibTrans" cxnId="{6A1E6AB0-D510-484E-8C67-7B9153139C7C}">
      <dgm:prSet/>
      <dgm:spPr/>
    </dgm:pt>
    <dgm:pt modelId="{408DFA41-B1E8-42AC-B35A-43D934292BAA}" type="pres">
      <dgm:prSet presAssocID="{E3BFA9E8-54F1-49AB-A5A6-0615438FFA67}" presName="Name0" presStyleCnt="0">
        <dgm:presLayoutVars>
          <dgm:dir/>
          <dgm:resizeHandles/>
        </dgm:presLayoutVars>
      </dgm:prSet>
      <dgm:spPr/>
    </dgm:pt>
    <dgm:pt modelId="{F611F301-66E0-468D-9726-CD50184A9C31}" type="pres">
      <dgm:prSet presAssocID="{E1B015B0-27A2-4E84-9547-A2FE1E81923C}" presName="compNode" presStyleCnt="0"/>
      <dgm:spPr/>
    </dgm:pt>
    <dgm:pt modelId="{6E451E1D-DC98-4ADC-B51B-9E21C48EBBFF}" type="pres">
      <dgm:prSet presAssocID="{E1B015B0-27A2-4E84-9547-A2FE1E81923C}" presName="dummyConnPt" presStyleCnt="0"/>
      <dgm:spPr/>
    </dgm:pt>
    <dgm:pt modelId="{09273BD1-E3F3-4A42-9345-0CCA9AC00035}" type="pres">
      <dgm:prSet presAssocID="{E1B015B0-27A2-4E84-9547-A2FE1E81923C}" presName="node" presStyleLbl="node1" presStyleIdx="0" presStyleCnt="9">
        <dgm:presLayoutVars>
          <dgm:bulletEnabled val="1"/>
        </dgm:presLayoutVars>
      </dgm:prSet>
      <dgm:spPr/>
    </dgm:pt>
    <dgm:pt modelId="{2948D485-C27A-413F-8020-8FB794EF69BB}" type="pres">
      <dgm:prSet presAssocID="{38E264E7-AF02-4C47-AB90-8E66D89E3EF5}" presName="sibTrans" presStyleLbl="bgSibTrans2D1" presStyleIdx="0" presStyleCnt="8"/>
      <dgm:spPr/>
    </dgm:pt>
    <dgm:pt modelId="{9EEF1308-D4E0-4A60-B5F3-949CC12C1DF6}" type="pres">
      <dgm:prSet presAssocID="{DFB950F4-AE43-4091-ACB3-EEF3F42D3AF1}" presName="compNode" presStyleCnt="0"/>
      <dgm:spPr/>
    </dgm:pt>
    <dgm:pt modelId="{5CA79FFE-36FD-4F87-ADB8-4D141A5BCE61}" type="pres">
      <dgm:prSet presAssocID="{DFB950F4-AE43-4091-ACB3-EEF3F42D3AF1}" presName="dummyConnPt" presStyleCnt="0"/>
      <dgm:spPr/>
    </dgm:pt>
    <dgm:pt modelId="{1A4AE78A-7A30-4BB4-9F3C-049034703F12}" type="pres">
      <dgm:prSet presAssocID="{DFB950F4-AE43-4091-ACB3-EEF3F42D3AF1}" presName="node" presStyleLbl="node1" presStyleIdx="1" presStyleCnt="9">
        <dgm:presLayoutVars>
          <dgm:bulletEnabled val="1"/>
        </dgm:presLayoutVars>
      </dgm:prSet>
      <dgm:spPr/>
    </dgm:pt>
    <dgm:pt modelId="{14726677-BE93-4178-B55B-EDBFD81DC720}" type="pres">
      <dgm:prSet presAssocID="{DA32A47D-45CC-4F6B-9223-6B2195735984}" presName="sibTrans" presStyleLbl="bgSibTrans2D1" presStyleIdx="1" presStyleCnt="8"/>
      <dgm:spPr/>
    </dgm:pt>
    <dgm:pt modelId="{9D65D039-E49B-4032-BA07-1233D170BB02}" type="pres">
      <dgm:prSet presAssocID="{93D2118D-30F9-47A5-8A8E-1CC0A6E72BC2}" presName="compNode" presStyleCnt="0"/>
      <dgm:spPr/>
    </dgm:pt>
    <dgm:pt modelId="{3EC5B421-3571-4603-9A65-9EC511219E76}" type="pres">
      <dgm:prSet presAssocID="{93D2118D-30F9-47A5-8A8E-1CC0A6E72BC2}" presName="dummyConnPt" presStyleCnt="0"/>
      <dgm:spPr/>
    </dgm:pt>
    <dgm:pt modelId="{55D442CC-F0BA-4F10-9E66-2F794ADD72E3}" type="pres">
      <dgm:prSet presAssocID="{93D2118D-30F9-47A5-8A8E-1CC0A6E72BC2}" presName="node" presStyleLbl="node1" presStyleIdx="2" presStyleCnt="9">
        <dgm:presLayoutVars>
          <dgm:bulletEnabled val="1"/>
        </dgm:presLayoutVars>
      </dgm:prSet>
      <dgm:spPr/>
    </dgm:pt>
    <dgm:pt modelId="{AE6B0606-972F-41EA-9E07-D55B817F50C6}" type="pres">
      <dgm:prSet presAssocID="{ACA1006A-BF55-45D7-A582-F07872B47F51}" presName="sibTrans" presStyleLbl="bgSibTrans2D1" presStyleIdx="2" presStyleCnt="8"/>
      <dgm:spPr/>
    </dgm:pt>
    <dgm:pt modelId="{866766FE-A431-4F02-AB68-06A6D5DAE9A6}" type="pres">
      <dgm:prSet presAssocID="{5CCDCDA8-1A79-4137-957C-F3C8B1DA53B0}" presName="compNode" presStyleCnt="0"/>
      <dgm:spPr/>
    </dgm:pt>
    <dgm:pt modelId="{2ABEFA11-44B1-4695-A5EE-0ADF9AE424E3}" type="pres">
      <dgm:prSet presAssocID="{5CCDCDA8-1A79-4137-957C-F3C8B1DA53B0}" presName="dummyConnPt" presStyleCnt="0"/>
      <dgm:spPr/>
    </dgm:pt>
    <dgm:pt modelId="{BE9FA26D-4B0C-4A46-94F0-DCA1FB3D98FA}" type="pres">
      <dgm:prSet presAssocID="{5CCDCDA8-1A79-4137-957C-F3C8B1DA53B0}" presName="node" presStyleLbl="node1" presStyleIdx="3" presStyleCnt="9">
        <dgm:presLayoutVars>
          <dgm:bulletEnabled val="1"/>
        </dgm:presLayoutVars>
      </dgm:prSet>
      <dgm:spPr/>
    </dgm:pt>
    <dgm:pt modelId="{94735387-7BC7-4EB7-9618-9AF13D426877}" type="pres">
      <dgm:prSet presAssocID="{E8A93986-F44C-4706-BA27-5B71C4EFCA48}" presName="sibTrans" presStyleLbl="bgSibTrans2D1" presStyleIdx="3" presStyleCnt="8"/>
      <dgm:spPr/>
    </dgm:pt>
    <dgm:pt modelId="{E63BB701-FEB9-41C2-829B-5EE287B3E554}" type="pres">
      <dgm:prSet presAssocID="{07B62B59-DCE7-4834-A2DC-6EB7E1876778}" presName="compNode" presStyleCnt="0"/>
      <dgm:spPr/>
    </dgm:pt>
    <dgm:pt modelId="{E2A88DEA-9390-48D1-A188-9BF557F7B9F1}" type="pres">
      <dgm:prSet presAssocID="{07B62B59-DCE7-4834-A2DC-6EB7E1876778}" presName="dummyConnPt" presStyleCnt="0"/>
      <dgm:spPr/>
    </dgm:pt>
    <dgm:pt modelId="{0E784114-6EAB-4ED3-BBCF-E8F0234519ED}" type="pres">
      <dgm:prSet presAssocID="{07B62B59-DCE7-4834-A2DC-6EB7E1876778}" presName="node" presStyleLbl="node1" presStyleIdx="4" presStyleCnt="9">
        <dgm:presLayoutVars>
          <dgm:bulletEnabled val="1"/>
        </dgm:presLayoutVars>
      </dgm:prSet>
      <dgm:spPr/>
    </dgm:pt>
    <dgm:pt modelId="{6F180076-B9D8-41E9-A966-46D8134C9EB6}" type="pres">
      <dgm:prSet presAssocID="{50CCED04-B2C7-4441-A683-142757BF907E}" presName="sibTrans" presStyleLbl="bgSibTrans2D1" presStyleIdx="4" presStyleCnt="8"/>
      <dgm:spPr/>
    </dgm:pt>
    <dgm:pt modelId="{B0E5DA24-6223-4D76-9E32-8DA72A15D8A0}" type="pres">
      <dgm:prSet presAssocID="{4ADC75BF-57E0-4A31-A770-BDD1E5E18567}" presName="compNode" presStyleCnt="0"/>
      <dgm:spPr/>
    </dgm:pt>
    <dgm:pt modelId="{DD31B0C6-3A7A-4342-8D6E-026D5F67B8BD}" type="pres">
      <dgm:prSet presAssocID="{4ADC75BF-57E0-4A31-A770-BDD1E5E18567}" presName="dummyConnPt" presStyleCnt="0"/>
      <dgm:spPr/>
    </dgm:pt>
    <dgm:pt modelId="{1B0ECA1E-DC3F-4D9F-841F-E02CC938D303}" type="pres">
      <dgm:prSet presAssocID="{4ADC75BF-57E0-4A31-A770-BDD1E5E18567}" presName="node" presStyleLbl="node1" presStyleIdx="5" presStyleCnt="9">
        <dgm:presLayoutVars>
          <dgm:bulletEnabled val="1"/>
        </dgm:presLayoutVars>
      </dgm:prSet>
      <dgm:spPr/>
    </dgm:pt>
    <dgm:pt modelId="{0ACC7E9E-31C4-4ACB-BCB7-E8D21EEE0842}" type="pres">
      <dgm:prSet presAssocID="{4C991F66-A11B-4AF2-80E6-38F700FCAA9F}" presName="sibTrans" presStyleLbl="bgSibTrans2D1" presStyleIdx="5" presStyleCnt="8"/>
      <dgm:spPr/>
    </dgm:pt>
    <dgm:pt modelId="{B101E882-FA70-4A04-939C-E2D2FF29A768}" type="pres">
      <dgm:prSet presAssocID="{EADF90F2-3801-43CA-9FEA-75629B826ED5}" presName="compNode" presStyleCnt="0"/>
      <dgm:spPr/>
    </dgm:pt>
    <dgm:pt modelId="{12A979B4-011E-4C0A-875F-49EEFF8903FF}" type="pres">
      <dgm:prSet presAssocID="{EADF90F2-3801-43CA-9FEA-75629B826ED5}" presName="dummyConnPt" presStyleCnt="0"/>
      <dgm:spPr/>
    </dgm:pt>
    <dgm:pt modelId="{7383954E-F059-42E1-91B1-734FD3404B1B}" type="pres">
      <dgm:prSet presAssocID="{EADF90F2-3801-43CA-9FEA-75629B826ED5}" presName="node" presStyleLbl="node1" presStyleIdx="6" presStyleCnt="9">
        <dgm:presLayoutVars>
          <dgm:bulletEnabled val="1"/>
        </dgm:presLayoutVars>
      </dgm:prSet>
      <dgm:spPr/>
    </dgm:pt>
    <dgm:pt modelId="{4C49C4DA-9082-4A7F-B162-CB263A41E215}" type="pres">
      <dgm:prSet presAssocID="{4A040F53-44CE-4004-8F7C-E3B4DE4D0F07}" presName="sibTrans" presStyleLbl="bgSibTrans2D1" presStyleIdx="6" presStyleCnt="8"/>
      <dgm:spPr/>
    </dgm:pt>
    <dgm:pt modelId="{D930E195-9C7E-42E1-90CD-3E35A795421D}" type="pres">
      <dgm:prSet presAssocID="{DD5E8234-AE32-41EC-8AD7-180F9E200BDB}" presName="compNode" presStyleCnt="0"/>
      <dgm:spPr/>
    </dgm:pt>
    <dgm:pt modelId="{DE38F5D3-FC7D-47F5-9AF2-67D823B97893}" type="pres">
      <dgm:prSet presAssocID="{DD5E8234-AE32-41EC-8AD7-180F9E200BDB}" presName="dummyConnPt" presStyleCnt="0"/>
      <dgm:spPr/>
    </dgm:pt>
    <dgm:pt modelId="{7764B42A-9684-40E6-B6E7-C1C79EFF374D}" type="pres">
      <dgm:prSet presAssocID="{DD5E8234-AE32-41EC-8AD7-180F9E200BDB}" presName="node" presStyleLbl="node1" presStyleIdx="7" presStyleCnt="9">
        <dgm:presLayoutVars>
          <dgm:bulletEnabled val="1"/>
        </dgm:presLayoutVars>
      </dgm:prSet>
      <dgm:spPr/>
    </dgm:pt>
    <dgm:pt modelId="{81AE098B-9A17-4BD6-8B33-B1C3FD2957D9}" type="pres">
      <dgm:prSet presAssocID="{89486665-A15B-4FDD-9761-280BDAA3FE69}" presName="sibTrans" presStyleLbl="bgSibTrans2D1" presStyleIdx="7" presStyleCnt="8"/>
      <dgm:spPr/>
    </dgm:pt>
    <dgm:pt modelId="{E8EC50A9-CCF0-46B6-9083-6FD26C70515B}" type="pres">
      <dgm:prSet presAssocID="{7BB080F3-52C5-46EA-8787-C0BD41553EEA}" presName="compNode" presStyleCnt="0"/>
      <dgm:spPr/>
    </dgm:pt>
    <dgm:pt modelId="{3E626A99-806A-48DF-951F-13C3CFA5D1D5}" type="pres">
      <dgm:prSet presAssocID="{7BB080F3-52C5-46EA-8787-C0BD41553EEA}" presName="dummyConnPt" presStyleCnt="0"/>
      <dgm:spPr/>
    </dgm:pt>
    <dgm:pt modelId="{B95E0597-676B-409D-BEFC-68EEAD190B4B}" type="pres">
      <dgm:prSet presAssocID="{7BB080F3-52C5-46EA-8787-C0BD41553EEA}" presName="node" presStyleLbl="node1" presStyleIdx="8" presStyleCnt="9">
        <dgm:presLayoutVars>
          <dgm:bulletEnabled val="1"/>
        </dgm:presLayoutVars>
      </dgm:prSet>
      <dgm:spPr/>
    </dgm:pt>
  </dgm:ptLst>
  <dgm:cxnLst>
    <dgm:cxn modelId="{3ED06A10-705C-4F73-96B4-0C9DB5C17F16}" type="presOf" srcId="{DD5E8234-AE32-41EC-8AD7-180F9E200BDB}" destId="{7764B42A-9684-40E6-B6E7-C1C79EFF374D}" srcOrd="0" destOrd="0" presId="urn:microsoft.com/office/officeart/2005/8/layout/bProcess4"/>
    <dgm:cxn modelId="{2DC15710-2308-4034-BE4A-F777F921D392}" type="presOf" srcId="{DA32A47D-45CC-4F6B-9223-6B2195735984}" destId="{14726677-BE93-4178-B55B-EDBFD81DC720}" srcOrd="0" destOrd="0" presId="urn:microsoft.com/office/officeart/2005/8/layout/bProcess4"/>
    <dgm:cxn modelId="{05123C13-9F12-4BC4-973F-D16345A39BEC}" srcId="{E3BFA9E8-54F1-49AB-A5A6-0615438FFA67}" destId="{93D2118D-30F9-47A5-8A8E-1CC0A6E72BC2}" srcOrd="2" destOrd="0" parTransId="{3550FAC5-B37F-46BF-A22E-E91B9A4C40D2}" sibTransId="{ACA1006A-BF55-45D7-A582-F07872B47F51}"/>
    <dgm:cxn modelId="{EF78A213-66C8-4283-A55F-F1769D9FB918}" type="presOf" srcId="{E3BFA9E8-54F1-49AB-A5A6-0615438FFA67}" destId="{408DFA41-B1E8-42AC-B35A-43D934292BAA}" srcOrd="0" destOrd="0" presId="urn:microsoft.com/office/officeart/2005/8/layout/bProcess4"/>
    <dgm:cxn modelId="{45E0D219-27FE-4FC6-B6B8-73F04E761A54}" type="presOf" srcId="{89486665-A15B-4FDD-9761-280BDAA3FE69}" destId="{81AE098B-9A17-4BD6-8B33-B1C3FD2957D9}" srcOrd="0" destOrd="0" presId="urn:microsoft.com/office/officeart/2005/8/layout/bProcess4"/>
    <dgm:cxn modelId="{860E671B-9C6E-4A77-9BC0-042FC2D6E975}" type="presOf" srcId="{E1B015B0-27A2-4E84-9547-A2FE1E81923C}" destId="{09273BD1-E3F3-4A42-9345-0CCA9AC00035}" srcOrd="0" destOrd="0" presId="urn:microsoft.com/office/officeart/2005/8/layout/bProcess4"/>
    <dgm:cxn modelId="{AD5A1521-FA90-45A2-B6A2-1E7EC966894B}" type="presOf" srcId="{E8A93986-F44C-4706-BA27-5B71C4EFCA48}" destId="{94735387-7BC7-4EB7-9618-9AF13D426877}" srcOrd="0" destOrd="0" presId="urn:microsoft.com/office/officeart/2005/8/layout/bProcess4"/>
    <dgm:cxn modelId="{0F5D6822-DB92-4895-9218-4177D680E6A5}" srcId="{E3BFA9E8-54F1-49AB-A5A6-0615438FFA67}" destId="{DFB950F4-AE43-4091-ACB3-EEF3F42D3AF1}" srcOrd="1" destOrd="0" parTransId="{DAF7C317-0997-4559-BCEF-96C764DCE324}" sibTransId="{DA32A47D-45CC-4F6B-9223-6B2195735984}"/>
    <dgm:cxn modelId="{6BDD4328-D4C7-4A84-B52E-FC3B40C9A0E1}" type="presOf" srcId="{4ADC75BF-57E0-4A31-A770-BDD1E5E18567}" destId="{1B0ECA1E-DC3F-4D9F-841F-E02CC938D303}" srcOrd="0" destOrd="0" presId="urn:microsoft.com/office/officeart/2005/8/layout/bProcess4"/>
    <dgm:cxn modelId="{259A622C-7C0B-407E-8578-54E697F86665}" type="presOf" srcId="{5CCDCDA8-1A79-4137-957C-F3C8B1DA53B0}" destId="{BE9FA26D-4B0C-4A46-94F0-DCA1FB3D98FA}" srcOrd="0" destOrd="0" presId="urn:microsoft.com/office/officeart/2005/8/layout/bProcess4"/>
    <dgm:cxn modelId="{C1B01E2E-5FAC-4C78-94AB-459325ED9CBA}" type="presOf" srcId="{4A040F53-44CE-4004-8F7C-E3B4DE4D0F07}" destId="{4C49C4DA-9082-4A7F-B162-CB263A41E215}" srcOrd="0" destOrd="0" presId="urn:microsoft.com/office/officeart/2005/8/layout/bProcess4"/>
    <dgm:cxn modelId="{CC0F583B-750A-4322-9722-6CB9ACFCCF63}" type="presOf" srcId="{7BB080F3-52C5-46EA-8787-C0BD41553EEA}" destId="{B95E0597-676B-409D-BEFC-68EEAD190B4B}" srcOrd="0" destOrd="0" presId="urn:microsoft.com/office/officeart/2005/8/layout/bProcess4"/>
    <dgm:cxn modelId="{A9DDDC60-9C4E-4089-895C-3CB7C798066C}" type="presOf" srcId="{93D2118D-30F9-47A5-8A8E-1CC0A6E72BC2}" destId="{55D442CC-F0BA-4F10-9E66-2F794ADD72E3}" srcOrd="0" destOrd="0" presId="urn:microsoft.com/office/officeart/2005/8/layout/bProcess4"/>
    <dgm:cxn modelId="{A49AAE81-A3BB-40B8-A33E-3C09D1E4A5DB}" type="presOf" srcId="{ACA1006A-BF55-45D7-A582-F07872B47F51}" destId="{AE6B0606-972F-41EA-9E07-D55B817F50C6}" srcOrd="0" destOrd="0" presId="urn:microsoft.com/office/officeart/2005/8/layout/bProcess4"/>
    <dgm:cxn modelId="{A17B128E-D0D7-4A8B-951C-032C01A9690E}" srcId="{E3BFA9E8-54F1-49AB-A5A6-0615438FFA67}" destId="{DD5E8234-AE32-41EC-8AD7-180F9E200BDB}" srcOrd="7" destOrd="0" parTransId="{AFD85C61-01E7-4907-8D41-EE4F04104FEC}" sibTransId="{89486665-A15B-4FDD-9761-280BDAA3FE69}"/>
    <dgm:cxn modelId="{5FD7CF8F-D88F-400C-A351-4F8228209178}" srcId="{E3BFA9E8-54F1-49AB-A5A6-0615438FFA67}" destId="{5CCDCDA8-1A79-4137-957C-F3C8B1DA53B0}" srcOrd="3" destOrd="0" parTransId="{D1DC32DA-9489-4765-A91A-4AF89BD2F706}" sibTransId="{E8A93986-F44C-4706-BA27-5B71C4EFCA48}"/>
    <dgm:cxn modelId="{245A9EA8-CC75-4C24-B756-98A18D998B69}" type="presOf" srcId="{EADF90F2-3801-43CA-9FEA-75629B826ED5}" destId="{7383954E-F059-42E1-91B1-734FD3404B1B}" srcOrd="0" destOrd="0" presId="urn:microsoft.com/office/officeart/2005/8/layout/bProcess4"/>
    <dgm:cxn modelId="{435B6EAB-09A7-41BE-96BB-80BB65F6F387}" type="presOf" srcId="{07B62B59-DCE7-4834-A2DC-6EB7E1876778}" destId="{0E784114-6EAB-4ED3-BBCF-E8F0234519ED}" srcOrd="0" destOrd="0" presId="urn:microsoft.com/office/officeart/2005/8/layout/bProcess4"/>
    <dgm:cxn modelId="{6A1E6AB0-D510-484E-8C67-7B9153139C7C}" srcId="{E3BFA9E8-54F1-49AB-A5A6-0615438FFA67}" destId="{7BB080F3-52C5-46EA-8787-C0BD41553EEA}" srcOrd="8" destOrd="0" parTransId="{604EEA0A-297E-4178-82B6-55B427409973}" sibTransId="{F9559DD5-AD18-4D2D-966D-0AFE6C6C4397}"/>
    <dgm:cxn modelId="{E627E5B4-E1EC-41E2-94B3-ED89DFEF2E88}" type="presOf" srcId="{DFB950F4-AE43-4091-ACB3-EEF3F42D3AF1}" destId="{1A4AE78A-7A30-4BB4-9F3C-049034703F12}" srcOrd="0" destOrd="0" presId="urn:microsoft.com/office/officeart/2005/8/layout/bProcess4"/>
    <dgm:cxn modelId="{0F222CBF-5368-4A86-A51B-42FF16459213}" type="presOf" srcId="{38E264E7-AF02-4C47-AB90-8E66D89E3EF5}" destId="{2948D485-C27A-413F-8020-8FB794EF69BB}" srcOrd="0" destOrd="0" presId="urn:microsoft.com/office/officeart/2005/8/layout/bProcess4"/>
    <dgm:cxn modelId="{D1FC69C9-E411-48AF-9E0C-06C8F7569C5F}" type="presOf" srcId="{50CCED04-B2C7-4441-A683-142757BF907E}" destId="{6F180076-B9D8-41E9-A966-46D8134C9EB6}" srcOrd="0" destOrd="0" presId="urn:microsoft.com/office/officeart/2005/8/layout/bProcess4"/>
    <dgm:cxn modelId="{F5B268CA-A9EF-41A2-AD35-67F035E862EA}" srcId="{E3BFA9E8-54F1-49AB-A5A6-0615438FFA67}" destId="{07B62B59-DCE7-4834-A2DC-6EB7E1876778}" srcOrd="4" destOrd="0" parTransId="{8AE9882E-2EA0-417D-A87C-4D5E2B43870A}" sibTransId="{50CCED04-B2C7-4441-A683-142757BF907E}"/>
    <dgm:cxn modelId="{9626E2CE-C301-41B1-B10D-1F5636287D1F}" type="presOf" srcId="{4C991F66-A11B-4AF2-80E6-38F700FCAA9F}" destId="{0ACC7E9E-31C4-4ACB-BCB7-E8D21EEE0842}" srcOrd="0" destOrd="0" presId="urn:microsoft.com/office/officeart/2005/8/layout/bProcess4"/>
    <dgm:cxn modelId="{C4E03ED5-647E-4D74-8A29-2555B65F8A61}" srcId="{E3BFA9E8-54F1-49AB-A5A6-0615438FFA67}" destId="{EADF90F2-3801-43CA-9FEA-75629B826ED5}" srcOrd="6" destOrd="0" parTransId="{A87EF23F-5534-41A3-86AE-BA2B293E45AF}" sibTransId="{4A040F53-44CE-4004-8F7C-E3B4DE4D0F07}"/>
    <dgm:cxn modelId="{40EED9D5-2913-493E-9F95-6009717366C3}" srcId="{E3BFA9E8-54F1-49AB-A5A6-0615438FFA67}" destId="{E1B015B0-27A2-4E84-9547-A2FE1E81923C}" srcOrd="0" destOrd="0" parTransId="{771B3B3C-75F9-4F8D-AB07-258D8A7B5D0B}" sibTransId="{38E264E7-AF02-4C47-AB90-8E66D89E3EF5}"/>
    <dgm:cxn modelId="{45AC3AFD-0A5D-4723-8D31-F9517A037D12}" srcId="{E3BFA9E8-54F1-49AB-A5A6-0615438FFA67}" destId="{4ADC75BF-57E0-4A31-A770-BDD1E5E18567}" srcOrd="5" destOrd="0" parTransId="{1F5ED231-A62E-48C1-81DB-4AFBB7B1622D}" sibTransId="{4C991F66-A11B-4AF2-80E6-38F700FCAA9F}"/>
    <dgm:cxn modelId="{53AF347F-70B0-4CF5-831A-F17AF005C4DF}" type="presParOf" srcId="{408DFA41-B1E8-42AC-B35A-43D934292BAA}" destId="{F611F301-66E0-468D-9726-CD50184A9C31}" srcOrd="0" destOrd="0" presId="urn:microsoft.com/office/officeart/2005/8/layout/bProcess4"/>
    <dgm:cxn modelId="{AD334AEF-C00A-497A-B731-A176A95AA1EB}" type="presParOf" srcId="{F611F301-66E0-468D-9726-CD50184A9C31}" destId="{6E451E1D-DC98-4ADC-B51B-9E21C48EBBFF}" srcOrd="0" destOrd="0" presId="urn:microsoft.com/office/officeart/2005/8/layout/bProcess4"/>
    <dgm:cxn modelId="{C6C26770-B6AA-4040-B2CA-953FE886C357}" type="presParOf" srcId="{F611F301-66E0-468D-9726-CD50184A9C31}" destId="{09273BD1-E3F3-4A42-9345-0CCA9AC00035}" srcOrd="1" destOrd="0" presId="urn:microsoft.com/office/officeart/2005/8/layout/bProcess4"/>
    <dgm:cxn modelId="{E7E62E16-7313-45BB-A7DB-76FC5EC43A60}" type="presParOf" srcId="{408DFA41-B1E8-42AC-B35A-43D934292BAA}" destId="{2948D485-C27A-413F-8020-8FB794EF69BB}" srcOrd="1" destOrd="0" presId="urn:microsoft.com/office/officeart/2005/8/layout/bProcess4"/>
    <dgm:cxn modelId="{0AEF23EC-4896-4690-B900-EC85290D70C8}" type="presParOf" srcId="{408DFA41-B1E8-42AC-B35A-43D934292BAA}" destId="{9EEF1308-D4E0-4A60-B5F3-949CC12C1DF6}" srcOrd="2" destOrd="0" presId="urn:microsoft.com/office/officeart/2005/8/layout/bProcess4"/>
    <dgm:cxn modelId="{D694C52A-BE18-4159-ABEA-49E1FA838BFF}" type="presParOf" srcId="{9EEF1308-D4E0-4A60-B5F3-949CC12C1DF6}" destId="{5CA79FFE-36FD-4F87-ADB8-4D141A5BCE61}" srcOrd="0" destOrd="0" presId="urn:microsoft.com/office/officeart/2005/8/layout/bProcess4"/>
    <dgm:cxn modelId="{7B599A49-92DC-4892-B701-751E92D698F5}" type="presParOf" srcId="{9EEF1308-D4E0-4A60-B5F3-949CC12C1DF6}" destId="{1A4AE78A-7A30-4BB4-9F3C-049034703F12}" srcOrd="1" destOrd="0" presId="urn:microsoft.com/office/officeart/2005/8/layout/bProcess4"/>
    <dgm:cxn modelId="{57EB582C-3647-4E3F-967B-1E7453936733}" type="presParOf" srcId="{408DFA41-B1E8-42AC-B35A-43D934292BAA}" destId="{14726677-BE93-4178-B55B-EDBFD81DC720}" srcOrd="3" destOrd="0" presId="urn:microsoft.com/office/officeart/2005/8/layout/bProcess4"/>
    <dgm:cxn modelId="{D308A969-6A4A-4CF0-AB30-445F849A395B}" type="presParOf" srcId="{408DFA41-B1E8-42AC-B35A-43D934292BAA}" destId="{9D65D039-E49B-4032-BA07-1233D170BB02}" srcOrd="4" destOrd="0" presId="urn:microsoft.com/office/officeart/2005/8/layout/bProcess4"/>
    <dgm:cxn modelId="{489BC776-55E3-47B2-9148-0A42C12AE0C2}" type="presParOf" srcId="{9D65D039-E49B-4032-BA07-1233D170BB02}" destId="{3EC5B421-3571-4603-9A65-9EC511219E76}" srcOrd="0" destOrd="0" presId="urn:microsoft.com/office/officeart/2005/8/layout/bProcess4"/>
    <dgm:cxn modelId="{CE58BC35-7BB6-47AE-BF53-767F44DB7AE6}" type="presParOf" srcId="{9D65D039-E49B-4032-BA07-1233D170BB02}" destId="{55D442CC-F0BA-4F10-9E66-2F794ADD72E3}" srcOrd="1" destOrd="0" presId="urn:microsoft.com/office/officeart/2005/8/layout/bProcess4"/>
    <dgm:cxn modelId="{95F9937B-9B39-4B8B-9E04-E8081449EA4E}" type="presParOf" srcId="{408DFA41-B1E8-42AC-B35A-43D934292BAA}" destId="{AE6B0606-972F-41EA-9E07-D55B817F50C6}" srcOrd="5" destOrd="0" presId="urn:microsoft.com/office/officeart/2005/8/layout/bProcess4"/>
    <dgm:cxn modelId="{9EFD6C82-B624-4A16-954F-ADC57976825A}" type="presParOf" srcId="{408DFA41-B1E8-42AC-B35A-43D934292BAA}" destId="{866766FE-A431-4F02-AB68-06A6D5DAE9A6}" srcOrd="6" destOrd="0" presId="urn:microsoft.com/office/officeart/2005/8/layout/bProcess4"/>
    <dgm:cxn modelId="{827281E6-5661-466F-8130-BA55BB7122B1}" type="presParOf" srcId="{866766FE-A431-4F02-AB68-06A6D5DAE9A6}" destId="{2ABEFA11-44B1-4695-A5EE-0ADF9AE424E3}" srcOrd="0" destOrd="0" presId="urn:microsoft.com/office/officeart/2005/8/layout/bProcess4"/>
    <dgm:cxn modelId="{A1E1CA97-0792-4156-AB90-97581FF6BE1C}" type="presParOf" srcId="{866766FE-A431-4F02-AB68-06A6D5DAE9A6}" destId="{BE9FA26D-4B0C-4A46-94F0-DCA1FB3D98FA}" srcOrd="1" destOrd="0" presId="urn:microsoft.com/office/officeart/2005/8/layout/bProcess4"/>
    <dgm:cxn modelId="{330EAA0B-1811-44F4-9A62-D7FCE6DD5C36}" type="presParOf" srcId="{408DFA41-B1E8-42AC-B35A-43D934292BAA}" destId="{94735387-7BC7-4EB7-9618-9AF13D426877}" srcOrd="7" destOrd="0" presId="urn:microsoft.com/office/officeart/2005/8/layout/bProcess4"/>
    <dgm:cxn modelId="{2CF2C821-B313-49D0-BEC0-9AD4E2CB7017}" type="presParOf" srcId="{408DFA41-B1E8-42AC-B35A-43D934292BAA}" destId="{E63BB701-FEB9-41C2-829B-5EE287B3E554}" srcOrd="8" destOrd="0" presId="urn:microsoft.com/office/officeart/2005/8/layout/bProcess4"/>
    <dgm:cxn modelId="{35F7303C-F01D-47E9-B83E-8E66CD76BF17}" type="presParOf" srcId="{E63BB701-FEB9-41C2-829B-5EE287B3E554}" destId="{E2A88DEA-9390-48D1-A188-9BF557F7B9F1}" srcOrd="0" destOrd="0" presId="urn:microsoft.com/office/officeart/2005/8/layout/bProcess4"/>
    <dgm:cxn modelId="{4C785358-244B-4641-AB6A-519E59A3834D}" type="presParOf" srcId="{E63BB701-FEB9-41C2-829B-5EE287B3E554}" destId="{0E784114-6EAB-4ED3-BBCF-E8F0234519ED}" srcOrd="1" destOrd="0" presId="urn:microsoft.com/office/officeart/2005/8/layout/bProcess4"/>
    <dgm:cxn modelId="{0001948F-344F-4095-B904-812F3C17363B}" type="presParOf" srcId="{408DFA41-B1E8-42AC-B35A-43D934292BAA}" destId="{6F180076-B9D8-41E9-A966-46D8134C9EB6}" srcOrd="9" destOrd="0" presId="urn:microsoft.com/office/officeart/2005/8/layout/bProcess4"/>
    <dgm:cxn modelId="{D852AD28-AF4F-4F64-BB12-C80C3356D1BA}" type="presParOf" srcId="{408DFA41-B1E8-42AC-B35A-43D934292BAA}" destId="{B0E5DA24-6223-4D76-9E32-8DA72A15D8A0}" srcOrd="10" destOrd="0" presId="urn:microsoft.com/office/officeart/2005/8/layout/bProcess4"/>
    <dgm:cxn modelId="{CC474A1A-BD7B-40A9-AF12-3DA1F3C95300}" type="presParOf" srcId="{B0E5DA24-6223-4D76-9E32-8DA72A15D8A0}" destId="{DD31B0C6-3A7A-4342-8D6E-026D5F67B8BD}" srcOrd="0" destOrd="0" presId="urn:microsoft.com/office/officeart/2005/8/layout/bProcess4"/>
    <dgm:cxn modelId="{D942DA74-B909-40A0-9C22-A0086CD051F2}" type="presParOf" srcId="{B0E5DA24-6223-4D76-9E32-8DA72A15D8A0}" destId="{1B0ECA1E-DC3F-4D9F-841F-E02CC938D303}" srcOrd="1" destOrd="0" presId="urn:microsoft.com/office/officeart/2005/8/layout/bProcess4"/>
    <dgm:cxn modelId="{33A7BCCC-77F1-4B7A-BE4C-CF4783FBC356}" type="presParOf" srcId="{408DFA41-B1E8-42AC-B35A-43D934292BAA}" destId="{0ACC7E9E-31C4-4ACB-BCB7-E8D21EEE0842}" srcOrd="11" destOrd="0" presId="urn:microsoft.com/office/officeart/2005/8/layout/bProcess4"/>
    <dgm:cxn modelId="{C58F2A4F-6398-4473-9A87-A69C4A7D3F25}" type="presParOf" srcId="{408DFA41-B1E8-42AC-B35A-43D934292BAA}" destId="{B101E882-FA70-4A04-939C-E2D2FF29A768}" srcOrd="12" destOrd="0" presId="urn:microsoft.com/office/officeart/2005/8/layout/bProcess4"/>
    <dgm:cxn modelId="{0E61FB92-A851-4CC4-9963-C79C6ED7004C}" type="presParOf" srcId="{B101E882-FA70-4A04-939C-E2D2FF29A768}" destId="{12A979B4-011E-4C0A-875F-49EEFF8903FF}" srcOrd="0" destOrd="0" presId="urn:microsoft.com/office/officeart/2005/8/layout/bProcess4"/>
    <dgm:cxn modelId="{190D74BB-5E32-4E89-BC83-B93C96718500}" type="presParOf" srcId="{B101E882-FA70-4A04-939C-E2D2FF29A768}" destId="{7383954E-F059-42E1-91B1-734FD3404B1B}" srcOrd="1" destOrd="0" presId="urn:microsoft.com/office/officeart/2005/8/layout/bProcess4"/>
    <dgm:cxn modelId="{92E92D57-1F41-4F95-A49B-F4951BA7C6EB}" type="presParOf" srcId="{408DFA41-B1E8-42AC-B35A-43D934292BAA}" destId="{4C49C4DA-9082-4A7F-B162-CB263A41E215}" srcOrd="13" destOrd="0" presId="urn:microsoft.com/office/officeart/2005/8/layout/bProcess4"/>
    <dgm:cxn modelId="{6DC4BC89-DC20-4888-A35B-466108771933}" type="presParOf" srcId="{408DFA41-B1E8-42AC-B35A-43D934292BAA}" destId="{D930E195-9C7E-42E1-90CD-3E35A795421D}" srcOrd="14" destOrd="0" presId="urn:microsoft.com/office/officeart/2005/8/layout/bProcess4"/>
    <dgm:cxn modelId="{1DB33262-3CAD-4E46-8B15-13AB904059C4}" type="presParOf" srcId="{D930E195-9C7E-42E1-90CD-3E35A795421D}" destId="{DE38F5D3-FC7D-47F5-9AF2-67D823B97893}" srcOrd="0" destOrd="0" presId="urn:microsoft.com/office/officeart/2005/8/layout/bProcess4"/>
    <dgm:cxn modelId="{13C778C3-AFBD-40AB-A60E-F3B0A2FDB088}" type="presParOf" srcId="{D930E195-9C7E-42E1-90CD-3E35A795421D}" destId="{7764B42A-9684-40E6-B6E7-C1C79EFF374D}" srcOrd="1" destOrd="0" presId="urn:microsoft.com/office/officeart/2005/8/layout/bProcess4"/>
    <dgm:cxn modelId="{C6EA6EB7-94A5-48D6-AE2E-A40ED1B8D1E1}" type="presParOf" srcId="{408DFA41-B1E8-42AC-B35A-43D934292BAA}" destId="{81AE098B-9A17-4BD6-8B33-B1C3FD2957D9}" srcOrd="15" destOrd="0" presId="urn:microsoft.com/office/officeart/2005/8/layout/bProcess4"/>
    <dgm:cxn modelId="{6A5EE075-B3E1-4220-A49D-1BFB36BE84C7}" type="presParOf" srcId="{408DFA41-B1E8-42AC-B35A-43D934292BAA}" destId="{E8EC50A9-CCF0-46B6-9083-6FD26C70515B}" srcOrd="16" destOrd="0" presId="urn:microsoft.com/office/officeart/2005/8/layout/bProcess4"/>
    <dgm:cxn modelId="{F207F56B-35A7-458E-B989-A4F046418087}" type="presParOf" srcId="{E8EC50A9-CCF0-46B6-9083-6FD26C70515B}" destId="{3E626A99-806A-48DF-951F-13C3CFA5D1D5}" srcOrd="0" destOrd="0" presId="urn:microsoft.com/office/officeart/2005/8/layout/bProcess4"/>
    <dgm:cxn modelId="{D982CE29-7E62-467D-BA99-AF4BDB40B344}" type="presParOf" srcId="{E8EC50A9-CCF0-46B6-9083-6FD26C70515B}" destId="{B95E0597-676B-409D-BEFC-68EEAD190B4B}" srcOrd="1" destOrd="0" presId="urn:microsoft.com/office/officeart/2005/8/layout/b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48D485-C27A-413F-8020-8FB794EF69BB}">
      <dsp:nvSpPr>
        <dsp:cNvPr id="0" name=""/>
        <dsp:cNvSpPr/>
      </dsp:nvSpPr>
      <dsp:spPr>
        <a:xfrm rot="5400000">
          <a:off x="-288906" y="1144527"/>
          <a:ext cx="1284079" cy="155268"/>
        </a:xfrm>
        <a:prstGeom prst="rect">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9273BD1-E3F3-4A42-9345-0CCA9AC00035}">
      <dsp:nvSpPr>
        <dsp:cNvPr id="0" name=""/>
        <dsp:cNvSpPr/>
      </dsp:nvSpPr>
      <dsp:spPr>
        <a:xfrm>
          <a:off x="3178" y="320140"/>
          <a:ext cx="1725207" cy="1035124"/>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n" sz="1000" kern="1200" dirty="0"/>
            <a:t>Create campus wide enthusiasm by promoting the project among DU Leadership, faculty, student body</a:t>
          </a:r>
          <a:endParaRPr lang="en-US" sz="1000" kern="1200" dirty="0"/>
        </a:p>
      </dsp:txBody>
      <dsp:txXfrm>
        <a:off x="33496" y="350458"/>
        <a:ext cx="1664571" cy="974488"/>
      </dsp:txXfrm>
    </dsp:sp>
    <dsp:sp modelId="{14726677-BE93-4178-B55B-EDBFD81DC720}">
      <dsp:nvSpPr>
        <dsp:cNvPr id="0" name=""/>
        <dsp:cNvSpPr/>
      </dsp:nvSpPr>
      <dsp:spPr>
        <a:xfrm rot="5400000">
          <a:off x="-288906" y="2438433"/>
          <a:ext cx="1284079" cy="155268"/>
        </a:xfrm>
        <a:prstGeom prst="rect">
          <a:avLst/>
        </a:prstGeom>
        <a:solidFill>
          <a:schemeClr val="accent4">
            <a:hueOff val="-958944"/>
            <a:satOff val="-6744"/>
            <a:lumOff val="103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A4AE78A-7A30-4BB4-9F3C-049034703F12}">
      <dsp:nvSpPr>
        <dsp:cNvPr id="0" name=""/>
        <dsp:cNvSpPr/>
      </dsp:nvSpPr>
      <dsp:spPr>
        <a:xfrm>
          <a:off x="3178" y="1614046"/>
          <a:ext cx="1725207" cy="1035124"/>
        </a:xfrm>
        <a:prstGeom prst="roundRect">
          <a:avLst>
            <a:gd name="adj" fmla="val 10000"/>
          </a:avLst>
        </a:prstGeom>
        <a:solidFill>
          <a:schemeClr val="accent4">
            <a:hueOff val="-839076"/>
            <a:satOff val="-5901"/>
            <a:lumOff val="9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n" sz="1000" kern="1200" dirty="0"/>
            <a:t>Survey DU </a:t>
          </a:r>
          <a:r>
            <a:rPr lang="en" sz="1000" kern="1200" dirty="0">
              <a:latin typeface="Arial"/>
            </a:rPr>
            <a:t>leadership</a:t>
          </a:r>
          <a:r>
            <a:rPr lang="en" sz="1000" kern="1200" dirty="0"/>
            <a:t>, faculty  and </a:t>
          </a:r>
          <a:r>
            <a:rPr lang="en" sz="1000" kern="1200" dirty="0" err="1"/>
            <a:t>SustainDU</a:t>
          </a:r>
          <a:r>
            <a:rPr lang="en" sz="1000" kern="1200" dirty="0"/>
            <a:t> </a:t>
          </a:r>
          <a:r>
            <a:rPr lang="en" sz="1000" kern="1200" dirty="0">
              <a:latin typeface="Arial"/>
            </a:rPr>
            <a:t>for ideas</a:t>
          </a:r>
          <a:r>
            <a:rPr lang="en" sz="1000" kern="1200" dirty="0"/>
            <a:t>/requirements</a:t>
          </a:r>
          <a:endParaRPr lang="en-US" sz="1000" kern="1200" dirty="0"/>
        </a:p>
      </dsp:txBody>
      <dsp:txXfrm>
        <a:off x="33496" y="1644364"/>
        <a:ext cx="1664571" cy="974488"/>
      </dsp:txXfrm>
    </dsp:sp>
    <dsp:sp modelId="{AE6B0606-972F-41EA-9E07-D55B817F50C6}">
      <dsp:nvSpPr>
        <dsp:cNvPr id="0" name=""/>
        <dsp:cNvSpPr/>
      </dsp:nvSpPr>
      <dsp:spPr>
        <a:xfrm>
          <a:off x="358046" y="3085386"/>
          <a:ext cx="2284700" cy="155268"/>
        </a:xfrm>
        <a:prstGeom prst="rect">
          <a:avLst/>
        </a:prstGeom>
        <a:solidFill>
          <a:schemeClr val="accent4">
            <a:hueOff val="-1917888"/>
            <a:satOff val="-13488"/>
            <a:lumOff val="207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5D442CC-F0BA-4F10-9E66-2F794ADD72E3}">
      <dsp:nvSpPr>
        <dsp:cNvPr id="0" name=""/>
        <dsp:cNvSpPr/>
      </dsp:nvSpPr>
      <dsp:spPr>
        <a:xfrm>
          <a:off x="3178" y="2907952"/>
          <a:ext cx="1725207" cy="1035124"/>
        </a:xfrm>
        <a:prstGeom prst="roundRect">
          <a:avLst>
            <a:gd name="adj" fmla="val 10000"/>
          </a:avLst>
        </a:prstGeom>
        <a:solidFill>
          <a:schemeClr val="accent4">
            <a:hueOff val="-1678152"/>
            <a:satOff val="-11802"/>
            <a:lumOff val="18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n" sz="1000" kern="1200" dirty="0"/>
            <a:t>Collaborate with DU faculty and</a:t>
          </a:r>
          <a:r>
            <a:rPr lang="en" sz="1000" kern="1200" dirty="0">
              <a:latin typeface="Arial"/>
            </a:rPr>
            <a:t> leadership</a:t>
          </a:r>
          <a:r>
            <a:rPr lang="en" sz="1000" kern="1200" dirty="0"/>
            <a:t> to incorporate student participation into classroom </a:t>
          </a:r>
          <a:r>
            <a:rPr lang="en" sz="1000" kern="1200" dirty="0">
              <a:latin typeface="Arial"/>
            </a:rPr>
            <a:t>credit</a:t>
          </a:r>
          <a:endParaRPr lang="en-US" sz="1000" kern="1200" dirty="0"/>
        </a:p>
      </dsp:txBody>
      <dsp:txXfrm>
        <a:off x="33496" y="2938270"/>
        <a:ext cx="1664571" cy="974488"/>
      </dsp:txXfrm>
    </dsp:sp>
    <dsp:sp modelId="{94735387-7BC7-4EB7-9618-9AF13D426877}">
      <dsp:nvSpPr>
        <dsp:cNvPr id="0" name=""/>
        <dsp:cNvSpPr/>
      </dsp:nvSpPr>
      <dsp:spPr>
        <a:xfrm rot="16200000">
          <a:off x="2005619" y="2438433"/>
          <a:ext cx="1284079" cy="155268"/>
        </a:xfrm>
        <a:prstGeom prst="rect">
          <a:avLst/>
        </a:prstGeom>
        <a:solidFill>
          <a:schemeClr val="accent4">
            <a:hueOff val="-2876833"/>
            <a:satOff val="-20232"/>
            <a:lumOff val="310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E9FA26D-4B0C-4A46-94F0-DCA1FB3D98FA}">
      <dsp:nvSpPr>
        <dsp:cNvPr id="0" name=""/>
        <dsp:cNvSpPr/>
      </dsp:nvSpPr>
      <dsp:spPr>
        <a:xfrm>
          <a:off x="2297705" y="2907952"/>
          <a:ext cx="1725207" cy="1035124"/>
        </a:xfrm>
        <a:prstGeom prst="roundRect">
          <a:avLst>
            <a:gd name="adj" fmla="val 10000"/>
          </a:avLst>
        </a:prstGeom>
        <a:solidFill>
          <a:schemeClr val="accent4">
            <a:hueOff val="-2517228"/>
            <a:satOff val="-17703"/>
            <a:lumOff val="272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n" sz="1000" kern="1200" dirty="0"/>
            <a:t>Seek funding </a:t>
          </a:r>
          <a:r>
            <a:rPr lang="en" sz="1000" kern="1200" dirty="0">
              <a:latin typeface="Arial"/>
            </a:rPr>
            <a:t>from</a:t>
          </a:r>
          <a:r>
            <a:rPr lang="en" sz="1000" kern="1200" dirty="0"/>
            <a:t> government grants, corporate and private donors</a:t>
          </a:r>
          <a:endParaRPr lang="en-US" sz="1000" kern="1200" dirty="0"/>
        </a:p>
      </dsp:txBody>
      <dsp:txXfrm>
        <a:off x="2328023" y="2938270"/>
        <a:ext cx="1664571" cy="974488"/>
      </dsp:txXfrm>
    </dsp:sp>
    <dsp:sp modelId="{6F180076-B9D8-41E9-A966-46D8134C9EB6}">
      <dsp:nvSpPr>
        <dsp:cNvPr id="0" name=""/>
        <dsp:cNvSpPr/>
      </dsp:nvSpPr>
      <dsp:spPr>
        <a:xfrm rot="16200000">
          <a:off x="2005619" y="1144527"/>
          <a:ext cx="1284079" cy="155268"/>
        </a:xfrm>
        <a:prstGeom prst="rect">
          <a:avLst/>
        </a:prstGeom>
        <a:solidFill>
          <a:schemeClr val="accent4">
            <a:hueOff val="-3835777"/>
            <a:satOff val="-26976"/>
            <a:lumOff val="414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E784114-6EAB-4ED3-BBCF-E8F0234519ED}">
      <dsp:nvSpPr>
        <dsp:cNvPr id="0" name=""/>
        <dsp:cNvSpPr/>
      </dsp:nvSpPr>
      <dsp:spPr>
        <a:xfrm>
          <a:off x="2297705" y="1614046"/>
          <a:ext cx="1725207" cy="1035124"/>
        </a:xfrm>
        <a:prstGeom prst="roundRect">
          <a:avLst>
            <a:gd name="adj" fmla="val 10000"/>
          </a:avLst>
        </a:prstGeom>
        <a:solidFill>
          <a:schemeClr val="accent4">
            <a:hueOff val="-3356304"/>
            <a:satOff val="-23604"/>
            <a:lumOff val="3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n" sz="1000" kern="1200" dirty="0">
              <a:latin typeface="Arial"/>
            </a:rPr>
            <a:t>Form</a:t>
          </a:r>
          <a:r>
            <a:rPr lang="en" sz="1000" kern="1200" dirty="0"/>
            <a:t> a committee to determine plan for physical improvements to the selected dormitory</a:t>
          </a:r>
          <a:endParaRPr lang="en-US" sz="1000" kern="1200" dirty="0"/>
        </a:p>
      </dsp:txBody>
      <dsp:txXfrm>
        <a:off x="2328023" y="1644364"/>
        <a:ext cx="1664571" cy="974488"/>
      </dsp:txXfrm>
    </dsp:sp>
    <dsp:sp modelId="{0ACC7E9E-31C4-4ACB-BCB7-E8D21EEE0842}">
      <dsp:nvSpPr>
        <dsp:cNvPr id="0" name=""/>
        <dsp:cNvSpPr/>
      </dsp:nvSpPr>
      <dsp:spPr>
        <a:xfrm>
          <a:off x="2652572" y="497574"/>
          <a:ext cx="2284700" cy="155268"/>
        </a:xfrm>
        <a:prstGeom prst="rect">
          <a:avLst/>
        </a:prstGeom>
        <a:solidFill>
          <a:schemeClr val="accent4">
            <a:hueOff val="-4794721"/>
            <a:satOff val="-33720"/>
            <a:lumOff val="518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B0ECA1E-DC3F-4D9F-841F-E02CC938D303}">
      <dsp:nvSpPr>
        <dsp:cNvPr id="0" name=""/>
        <dsp:cNvSpPr/>
      </dsp:nvSpPr>
      <dsp:spPr>
        <a:xfrm>
          <a:off x="2297705" y="320140"/>
          <a:ext cx="1725207" cy="1035124"/>
        </a:xfrm>
        <a:prstGeom prst="roundRect">
          <a:avLst>
            <a:gd name="adj" fmla="val 10000"/>
          </a:avLst>
        </a:prstGeom>
        <a:solidFill>
          <a:schemeClr val="accent4">
            <a:hueOff val="-4195381"/>
            <a:satOff val="-29505"/>
            <a:lumOff val="453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n" sz="1000" kern="1200" dirty="0">
              <a:latin typeface="Arial"/>
            </a:rPr>
            <a:t>Form a</a:t>
          </a:r>
          <a:r>
            <a:rPr lang="en" sz="1000" kern="1200" dirty="0"/>
            <a:t> selection committee for </a:t>
          </a:r>
          <a:r>
            <a:rPr lang="en" sz="1000" kern="1200" dirty="0">
              <a:latin typeface="Arial"/>
            </a:rPr>
            <a:t>contractors</a:t>
          </a:r>
          <a:endParaRPr lang="en-US" sz="1000" kern="1200" dirty="0"/>
        </a:p>
      </dsp:txBody>
      <dsp:txXfrm>
        <a:off x="2328023" y="350458"/>
        <a:ext cx="1664571" cy="974488"/>
      </dsp:txXfrm>
    </dsp:sp>
    <dsp:sp modelId="{4C49C4DA-9082-4A7F-B162-CB263A41E215}">
      <dsp:nvSpPr>
        <dsp:cNvPr id="0" name=""/>
        <dsp:cNvSpPr/>
      </dsp:nvSpPr>
      <dsp:spPr>
        <a:xfrm rot="5400000">
          <a:off x="4300146" y="1144527"/>
          <a:ext cx="1284079" cy="155268"/>
        </a:xfrm>
        <a:prstGeom prst="rect">
          <a:avLst/>
        </a:prstGeom>
        <a:solidFill>
          <a:schemeClr val="accent4">
            <a:hueOff val="-5753665"/>
            <a:satOff val="-40464"/>
            <a:lumOff val="621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383954E-F059-42E1-91B1-734FD3404B1B}">
      <dsp:nvSpPr>
        <dsp:cNvPr id="0" name=""/>
        <dsp:cNvSpPr/>
      </dsp:nvSpPr>
      <dsp:spPr>
        <a:xfrm>
          <a:off x="4592231" y="320140"/>
          <a:ext cx="1725207" cy="1035124"/>
        </a:xfrm>
        <a:prstGeom prst="roundRect">
          <a:avLst>
            <a:gd name="adj" fmla="val 10000"/>
          </a:avLst>
        </a:prstGeom>
        <a:solidFill>
          <a:schemeClr val="accent4">
            <a:hueOff val="-5034456"/>
            <a:satOff val="-35406"/>
            <a:lumOff val="544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n-US" sz="1000" kern="1200" dirty="0">
              <a:latin typeface="Arial"/>
            </a:rPr>
            <a:t>Retrofit chosen dorm</a:t>
          </a:r>
          <a:endParaRPr lang="en-US" sz="1000" kern="1200" dirty="0"/>
        </a:p>
      </dsp:txBody>
      <dsp:txXfrm>
        <a:off x="4622549" y="350458"/>
        <a:ext cx="1664571" cy="974488"/>
      </dsp:txXfrm>
    </dsp:sp>
    <dsp:sp modelId="{81AE098B-9A17-4BD6-8B33-B1C3FD2957D9}">
      <dsp:nvSpPr>
        <dsp:cNvPr id="0" name=""/>
        <dsp:cNvSpPr/>
      </dsp:nvSpPr>
      <dsp:spPr>
        <a:xfrm rot="5400000">
          <a:off x="4300146" y="2438433"/>
          <a:ext cx="1284079" cy="155268"/>
        </a:xfrm>
        <a:prstGeom prst="rect">
          <a:avLst/>
        </a:prstGeom>
        <a:solidFill>
          <a:schemeClr val="accent4">
            <a:hueOff val="-6712609"/>
            <a:satOff val="-47208"/>
            <a:lumOff val="725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764B42A-9684-40E6-B6E7-C1C79EFF374D}">
      <dsp:nvSpPr>
        <dsp:cNvPr id="0" name=""/>
        <dsp:cNvSpPr/>
      </dsp:nvSpPr>
      <dsp:spPr>
        <a:xfrm>
          <a:off x="4592231" y="1614046"/>
          <a:ext cx="1725207" cy="1035124"/>
        </a:xfrm>
        <a:prstGeom prst="roundRect">
          <a:avLst>
            <a:gd name="adj" fmla="val 10000"/>
          </a:avLst>
        </a:prstGeom>
        <a:solidFill>
          <a:schemeClr val="accent4">
            <a:hueOff val="-5873533"/>
            <a:satOff val="-41307"/>
            <a:lumOff val="634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n-US" sz="1000" kern="1200" dirty="0">
              <a:latin typeface="Arial"/>
            </a:rPr>
            <a:t>Communicate progress to donors and local community</a:t>
          </a:r>
          <a:endParaRPr lang="en-US" sz="1000" kern="1200" dirty="0"/>
        </a:p>
      </dsp:txBody>
      <dsp:txXfrm>
        <a:off x="4622549" y="1644364"/>
        <a:ext cx="1664571" cy="974488"/>
      </dsp:txXfrm>
    </dsp:sp>
    <dsp:sp modelId="{B95E0597-676B-409D-BEFC-68EEAD190B4B}">
      <dsp:nvSpPr>
        <dsp:cNvPr id="0" name=""/>
        <dsp:cNvSpPr/>
      </dsp:nvSpPr>
      <dsp:spPr>
        <a:xfrm>
          <a:off x="4592231" y="2907952"/>
          <a:ext cx="1725207" cy="1035124"/>
        </a:xfrm>
        <a:prstGeom prst="roundRect">
          <a:avLst>
            <a:gd name="adj" fmla="val 10000"/>
          </a:avLst>
        </a:prstGeom>
        <a:solidFill>
          <a:schemeClr val="accent4">
            <a:hueOff val="-6712609"/>
            <a:satOff val="-47208"/>
            <a:lumOff val="72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n-US" sz="1000" kern="1200" dirty="0">
              <a:latin typeface="Arial"/>
            </a:rPr>
            <a:t>Grand opening celebration</a:t>
          </a:r>
        </a:p>
      </dsp:txBody>
      <dsp:txXfrm>
        <a:off x="4622549" y="2938270"/>
        <a:ext cx="1664571" cy="974488"/>
      </dsp:txXfrm>
    </dsp:sp>
  </dsp:spTree>
</dsp:drawing>
</file>

<file path=ppt/diagrams/layout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ac2ca3f9e4_1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ac2ca3f9e4_1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ac74718d2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ac74718d2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ac74718d21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ac74718d2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ac7f27b6af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ac7f27b6af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ac7f27b6af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ac7f27b6af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ac7471901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ac7471901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ac7471901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ac7471901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ac7f27b6af_7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ac7f27b6af_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ac7f27b6af_7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ac7f27b6af_7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ac2ca3f9e4_1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ac2ca3f9e4_1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ac2ca3f9e4_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ac2ca3f9e4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ac74718d2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ac74718d2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1524800" y="672606"/>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sp>
        <p:nvSpPr>
          <p:cNvPr id="11" name="Google Shape;11;p2"/>
          <p:cNvSpPr/>
          <p:nvPr/>
        </p:nvSpPr>
        <p:spPr>
          <a:xfrm rot="10800000">
            <a:off x="6537563" y="33429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cxnSp>
        <p:nvCxnSpPr>
          <p:cNvPr id="12" name="Google Shape;12;p2"/>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13" name="Google Shape;13;p2"/>
          <p:cNvSpPr txBox="1">
            <a:spLocks noGrp="1"/>
          </p:cNvSpPr>
          <p:nvPr>
            <p:ph type="ctrTitle"/>
          </p:nvPr>
        </p:nvSpPr>
        <p:spPr>
          <a:xfrm>
            <a:off x="1680302" y="1188925"/>
            <a:ext cx="5783400" cy="1457400"/>
          </a:xfrm>
          <a:prstGeom prst="rect">
            <a:avLst/>
          </a:prstGeom>
        </p:spPr>
        <p:txBody>
          <a:bodyPr spcFirstLastPara="1" wrap="square" lIns="91425" tIns="91425" rIns="91425" bIns="91425" anchor="b" anchorCtr="0">
            <a:no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14" name="Google Shape;14;p2"/>
          <p:cNvSpPr txBox="1">
            <a:spLocks noGrp="1"/>
          </p:cNvSpPr>
          <p:nvPr>
            <p:ph type="subTitle" idx="1"/>
          </p:nvPr>
        </p:nvSpPr>
        <p:spPr>
          <a:xfrm>
            <a:off x="1680302" y="3049450"/>
            <a:ext cx="5783400" cy="909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a:endParaRPr/>
          </a:p>
        </p:txBody>
      </p:sp>
      <p:sp>
        <p:nvSpPr>
          <p:cNvPr id="15" name="Google Shape;15;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2"/>
        <p:cNvGrpSpPr/>
        <p:nvPr/>
      </p:nvGrpSpPr>
      <p:grpSpPr>
        <a:xfrm>
          <a:off x="0" y="0"/>
          <a:ext cx="0" cy="0"/>
          <a:chOff x="0" y="0"/>
          <a:chExt cx="0" cy="0"/>
        </a:xfrm>
      </p:grpSpPr>
      <p:sp>
        <p:nvSpPr>
          <p:cNvPr id="53" name="Google Shape;53;p11"/>
          <p:cNvSpPr/>
          <p:nvPr/>
        </p:nvSpPr>
        <p:spPr>
          <a:xfrm>
            <a:off x="150" y="5076825"/>
            <a:ext cx="9143700" cy="666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1"/>
          <p:cNvSpPr txBox="1">
            <a:spLocks noGrp="1"/>
          </p:cNvSpPr>
          <p:nvPr>
            <p:ph type="title" hasCustomPrompt="1"/>
          </p:nvPr>
        </p:nvSpPr>
        <p:spPr>
          <a:xfrm>
            <a:off x="387900" y="1152450"/>
            <a:ext cx="8368200" cy="1538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5"/>
              </a:buClr>
              <a:buSzPts val="13000"/>
              <a:buNone/>
              <a:defRPr sz="13000">
                <a:solidFill>
                  <a:schemeClr val="accent5"/>
                </a:solidFill>
              </a:defRPr>
            </a:lvl1pPr>
            <a:lvl2pPr lvl="1" algn="ctr">
              <a:spcBef>
                <a:spcPts val="0"/>
              </a:spcBef>
              <a:spcAft>
                <a:spcPts val="0"/>
              </a:spcAft>
              <a:buClr>
                <a:schemeClr val="accent5"/>
              </a:buClr>
              <a:buSzPts val="13000"/>
              <a:buNone/>
              <a:defRPr sz="13000">
                <a:solidFill>
                  <a:schemeClr val="accent5"/>
                </a:solidFill>
              </a:defRPr>
            </a:lvl2pPr>
            <a:lvl3pPr lvl="2" algn="ctr">
              <a:spcBef>
                <a:spcPts val="0"/>
              </a:spcBef>
              <a:spcAft>
                <a:spcPts val="0"/>
              </a:spcAft>
              <a:buClr>
                <a:schemeClr val="accent5"/>
              </a:buClr>
              <a:buSzPts val="13000"/>
              <a:buNone/>
              <a:defRPr sz="13000">
                <a:solidFill>
                  <a:schemeClr val="accent5"/>
                </a:solidFill>
              </a:defRPr>
            </a:lvl3pPr>
            <a:lvl4pPr lvl="3" algn="ctr">
              <a:spcBef>
                <a:spcPts val="0"/>
              </a:spcBef>
              <a:spcAft>
                <a:spcPts val="0"/>
              </a:spcAft>
              <a:buClr>
                <a:schemeClr val="accent5"/>
              </a:buClr>
              <a:buSzPts val="13000"/>
              <a:buNone/>
              <a:defRPr sz="13000">
                <a:solidFill>
                  <a:schemeClr val="accent5"/>
                </a:solidFill>
              </a:defRPr>
            </a:lvl4pPr>
            <a:lvl5pPr lvl="4" algn="ctr">
              <a:spcBef>
                <a:spcPts val="0"/>
              </a:spcBef>
              <a:spcAft>
                <a:spcPts val="0"/>
              </a:spcAft>
              <a:buClr>
                <a:schemeClr val="accent5"/>
              </a:buClr>
              <a:buSzPts val="13000"/>
              <a:buNone/>
              <a:defRPr sz="13000">
                <a:solidFill>
                  <a:schemeClr val="accent5"/>
                </a:solidFill>
              </a:defRPr>
            </a:lvl5pPr>
            <a:lvl6pPr lvl="5" algn="ctr">
              <a:spcBef>
                <a:spcPts val="0"/>
              </a:spcBef>
              <a:spcAft>
                <a:spcPts val="0"/>
              </a:spcAft>
              <a:buClr>
                <a:schemeClr val="accent5"/>
              </a:buClr>
              <a:buSzPts val="13000"/>
              <a:buNone/>
              <a:defRPr sz="13000">
                <a:solidFill>
                  <a:schemeClr val="accent5"/>
                </a:solidFill>
              </a:defRPr>
            </a:lvl6pPr>
            <a:lvl7pPr lvl="6" algn="ctr">
              <a:spcBef>
                <a:spcPts val="0"/>
              </a:spcBef>
              <a:spcAft>
                <a:spcPts val="0"/>
              </a:spcAft>
              <a:buClr>
                <a:schemeClr val="accent5"/>
              </a:buClr>
              <a:buSzPts val="13000"/>
              <a:buNone/>
              <a:defRPr sz="13000">
                <a:solidFill>
                  <a:schemeClr val="accent5"/>
                </a:solidFill>
              </a:defRPr>
            </a:lvl7pPr>
            <a:lvl8pPr lvl="7" algn="ctr">
              <a:spcBef>
                <a:spcPts val="0"/>
              </a:spcBef>
              <a:spcAft>
                <a:spcPts val="0"/>
              </a:spcAft>
              <a:buClr>
                <a:schemeClr val="accent5"/>
              </a:buClr>
              <a:buSzPts val="13000"/>
              <a:buNone/>
              <a:defRPr sz="13000">
                <a:solidFill>
                  <a:schemeClr val="accent5"/>
                </a:solidFill>
              </a:defRPr>
            </a:lvl8pPr>
            <a:lvl9pPr lvl="8" algn="ctr">
              <a:spcBef>
                <a:spcPts val="0"/>
              </a:spcBef>
              <a:spcAft>
                <a:spcPts val="0"/>
              </a:spcAft>
              <a:buClr>
                <a:schemeClr val="accent5"/>
              </a:buClr>
              <a:buSzPts val="13000"/>
              <a:buNone/>
              <a:defRPr sz="13000">
                <a:solidFill>
                  <a:schemeClr val="accent5"/>
                </a:solidFill>
              </a:defRPr>
            </a:lvl9pPr>
          </a:lstStyle>
          <a:p>
            <a:r>
              <a:t>xx%</a:t>
            </a:r>
          </a:p>
        </p:txBody>
      </p:sp>
      <p:sp>
        <p:nvSpPr>
          <p:cNvPr id="55" name="Google Shape;55;p11"/>
          <p:cNvSpPr txBox="1">
            <a:spLocks noGrp="1"/>
          </p:cNvSpPr>
          <p:nvPr>
            <p:ph type="body" idx="1"/>
          </p:nvPr>
        </p:nvSpPr>
        <p:spPr>
          <a:xfrm>
            <a:off x="387900" y="2919450"/>
            <a:ext cx="8368200" cy="10716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6" name="Google Shape;56;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cxnSp>
        <p:nvCxnSpPr>
          <p:cNvPr id="17" name="Google Shape;17;p3"/>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18" name="Google Shape;18;p3"/>
          <p:cNvSpPr txBox="1">
            <a:spLocks noGrp="1"/>
          </p:cNvSpPr>
          <p:nvPr>
            <p:ph type="title"/>
          </p:nvPr>
        </p:nvSpPr>
        <p:spPr>
          <a:xfrm>
            <a:off x="480750" y="1764950"/>
            <a:ext cx="8222100" cy="907500"/>
          </a:xfrm>
          <a:prstGeom prst="rect">
            <a:avLst/>
          </a:prstGeom>
        </p:spPr>
        <p:txBody>
          <a:bodyPr spcFirstLastPara="1" wrap="square" lIns="91425" tIns="91425" rIns="91425" bIns="91425" anchor="b"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9" name="Google Shape;19;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cxnSp>
        <p:nvCxnSpPr>
          <p:cNvPr id="21" name="Google Shape;21;p4"/>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22" name="Google Shape;22;p4"/>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3" name="Google Shape;23;p4"/>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4" name="Google Shape;24;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cxnSp>
        <p:nvCxnSpPr>
          <p:cNvPr id="26" name="Google Shape;26;p5"/>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27" name="Google Shape;27;p5"/>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8" name="Google Shape;28;p5"/>
          <p:cNvSpPr txBox="1">
            <a:spLocks noGrp="1"/>
          </p:cNvSpPr>
          <p:nvPr>
            <p:ph type="body" idx="1"/>
          </p:nvPr>
        </p:nvSpPr>
        <p:spPr>
          <a:xfrm>
            <a:off x="387900" y="1489825"/>
            <a:ext cx="3999900" cy="3078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9" name="Google Shape;29;p5"/>
          <p:cNvSpPr txBox="1">
            <a:spLocks noGrp="1"/>
          </p:cNvSpPr>
          <p:nvPr>
            <p:ph type="body" idx="2"/>
          </p:nvPr>
        </p:nvSpPr>
        <p:spPr>
          <a:xfrm>
            <a:off x="4756200" y="1489825"/>
            <a:ext cx="3999900" cy="3078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0" name="Google Shape;30;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3" name="Google Shape;33;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cxnSp>
        <p:nvCxnSpPr>
          <p:cNvPr id="35" name="Google Shape;35;p7"/>
          <p:cNvCxnSpPr/>
          <p:nvPr/>
        </p:nvCxnSpPr>
        <p:spPr>
          <a:xfrm>
            <a:off x="489218" y="1412277"/>
            <a:ext cx="331500" cy="0"/>
          </a:xfrm>
          <a:prstGeom prst="straightConnector1">
            <a:avLst/>
          </a:prstGeom>
          <a:noFill/>
          <a:ln w="38100" cap="flat" cmpd="sng">
            <a:solidFill>
              <a:schemeClr val="accent4"/>
            </a:solidFill>
            <a:prstDash val="solid"/>
            <a:round/>
            <a:headEnd type="none" w="sm" len="sm"/>
            <a:tailEnd type="none" w="sm" len="sm"/>
          </a:ln>
        </p:spPr>
      </p:cxnSp>
      <p:sp>
        <p:nvSpPr>
          <p:cNvPr id="36" name="Google Shape;36;p7"/>
          <p:cNvSpPr txBox="1">
            <a:spLocks noGrp="1"/>
          </p:cNvSpPr>
          <p:nvPr>
            <p:ph type="title"/>
          </p:nvPr>
        </p:nvSpPr>
        <p:spPr>
          <a:xfrm>
            <a:off x="3879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7" name="Google Shape;37;p7"/>
          <p:cNvSpPr txBox="1">
            <a:spLocks noGrp="1"/>
          </p:cNvSpPr>
          <p:nvPr>
            <p:ph type="body" idx="1"/>
          </p:nvPr>
        </p:nvSpPr>
        <p:spPr>
          <a:xfrm>
            <a:off x="387900" y="1594025"/>
            <a:ext cx="2808000" cy="26811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8" name="Google Shape;3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9"/>
        <p:cNvGrpSpPr/>
        <p:nvPr/>
      </p:nvGrpSpPr>
      <p:grpSpPr>
        <a:xfrm>
          <a:off x="0" y="0"/>
          <a:ext cx="0" cy="0"/>
          <a:chOff x="0" y="0"/>
          <a:chExt cx="0" cy="0"/>
        </a:xfrm>
      </p:grpSpPr>
      <p:sp>
        <p:nvSpPr>
          <p:cNvPr id="40" name="Google Shape;40;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1" name="Google Shape;41;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2"/>
        <p:cNvGrpSpPr/>
        <p:nvPr/>
      </p:nvGrpSpPr>
      <p:grpSpPr>
        <a:xfrm>
          <a:off x="0" y="0"/>
          <a:ext cx="0" cy="0"/>
          <a:chOff x="0" y="0"/>
          <a:chExt cx="0" cy="0"/>
        </a:xfrm>
      </p:grpSpPr>
      <p:sp>
        <p:nvSpPr>
          <p:cNvPr id="43" name="Google Shape;43;p9"/>
          <p:cNvSpPr/>
          <p:nvPr/>
        </p:nvSpPr>
        <p:spPr>
          <a:xfrm>
            <a:off x="4572000" y="-7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4" name="Google Shape;44;p9"/>
          <p:cNvCxnSpPr/>
          <p:nvPr/>
        </p:nvCxnSpPr>
        <p:spPr>
          <a:xfrm>
            <a:off x="5029675" y="4495503"/>
            <a:ext cx="540900" cy="0"/>
          </a:xfrm>
          <a:prstGeom prst="straightConnector1">
            <a:avLst/>
          </a:prstGeom>
          <a:noFill/>
          <a:ln w="38100" cap="flat" cmpd="sng">
            <a:solidFill>
              <a:schemeClr val="accent5"/>
            </a:solidFill>
            <a:prstDash val="solid"/>
            <a:round/>
            <a:headEnd type="none" w="sm" len="sm"/>
            <a:tailEnd type="none" w="sm" len="sm"/>
          </a:ln>
        </p:spPr>
      </p:cxnSp>
      <p:sp>
        <p:nvSpPr>
          <p:cNvPr id="45" name="Google Shape;45;p9"/>
          <p:cNvSpPr txBox="1">
            <a:spLocks noGrp="1"/>
          </p:cNvSpPr>
          <p:nvPr>
            <p:ph type="title"/>
          </p:nvPr>
        </p:nvSpPr>
        <p:spPr>
          <a:xfrm>
            <a:off x="265500" y="1209075"/>
            <a:ext cx="4045200" cy="1506300"/>
          </a:xfrm>
          <a:prstGeom prst="rect">
            <a:avLst/>
          </a:prstGeom>
        </p:spPr>
        <p:txBody>
          <a:bodyPr spcFirstLastPara="1" wrap="square" lIns="91425" tIns="91425" rIns="91425" bIns="91425" anchor="b" anchorCtr="0">
            <a:no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46" name="Google Shape;46;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5"/>
              </a:buClr>
              <a:buSzPts val="2100"/>
              <a:buNone/>
              <a:defRPr sz="2100">
                <a:solidFill>
                  <a:schemeClr val="accent5"/>
                </a:solidFill>
              </a:defRPr>
            </a:lvl1pPr>
            <a:lvl2pPr lvl="1" algn="ctr">
              <a:lnSpc>
                <a:spcPct val="100000"/>
              </a:lnSpc>
              <a:spcBef>
                <a:spcPts val="0"/>
              </a:spcBef>
              <a:spcAft>
                <a:spcPts val="0"/>
              </a:spcAft>
              <a:buClr>
                <a:schemeClr val="accent5"/>
              </a:buClr>
              <a:buSzPts val="2100"/>
              <a:buNone/>
              <a:defRPr sz="2100">
                <a:solidFill>
                  <a:schemeClr val="accent5"/>
                </a:solidFill>
              </a:defRPr>
            </a:lvl2pPr>
            <a:lvl3pPr lvl="2" algn="ctr">
              <a:lnSpc>
                <a:spcPct val="100000"/>
              </a:lnSpc>
              <a:spcBef>
                <a:spcPts val="0"/>
              </a:spcBef>
              <a:spcAft>
                <a:spcPts val="0"/>
              </a:spcAft>
              <a:buClr>
                <a:schemeClr val="accent5"/>
              </a:buClr>
              <a:buSzPts val="2100"/>
              <a:buNone/>
              <a:defRPr sz="2100">
                <a:solidFill>
                  <a:schemeClr val="accent5"/>
                </a:solidFill>
              </a:defRPr>
            </a:lvl3pPr>
            <a:lvl4pPr lvl="3" algn="ctr">
              <a:lnSpc>
                <a:spcPct val="100000"/>
              </a:lnSpc>
              <a:spcBef>
                <a:spcPts val="0"/>
              </a:spcBef>
              <a:spcAft>
                <a:spcPts val="0"/>
              </a:spcAft>
              <a:buClr>
                <a:schemeClr val="accent5"/>
              </a:buClr>
              <a:buSzPts val="2100"/>
              <a:buNone/>
              <a:defRPr sz="2100">
                <a:solidFill>
                  <a:schemeClr val="accent5"/>
                </a:solidFill>
              </a:defRPr>
            </a:lvl4pPr>
            <a:lvl5pPr lvl="4" algn="ctr">
              <a:lnSpc>
                <a:spcPct val="100000"/>
              </a:lnSpc>
              <a:spcBef>
                <a:spcPts val="0"/>
              </a:spcBef>
              <a:spcAft>
                <a:spcPts val="0"/>
              </a:spcAft>
              <a:buClr>
                <a:schemeClr val="accent5"/>
              </a:buClr>
              <a:buSzPts val="2100"/>
              <a:buNone/>
              <a:defRPr sz="2100">
                <a:solidFill>
                  <a:schemeClr val="accent5"/>
                </a:solidFill>
              </a:defRPr>
            </a:lvl5pPr>
            <a:lvl6pPr lvl="5" algn="ctr">
              <a:lnSpc>
                <a:spcPct val="100000"/>
              </a:lnSpc>
              <a:spcBef>
                <a:spcPts val="0"/>
              </a:spcBef>
              <a:spcAft>
                <a:spcPts val="0"/>
              </a:spcAft>
              <a:buClr>
                <a:schemeClr val="accent5"/>
              </a:buClr>
              <a:buSzPts val="2100"/>
              <a:buNone/>
              <a:defRPr sz="2100">
                <a:solidFill>
                  <a:schemeClr val="accent5"/>
                </a:solidFill>
              </a:defRPr>
            </a:lvl6pPr>
            <a:lvl7pPr lvl="6" algn="ctr">
              <a:lnSpc>
                <a:spcPct val="100000"/>
              </a:lnSpc>
              <a:spcBef>
                <a:spcPts val="0"/>
              </a:spcBef>
              <a:spcAft>
                <a:spcPts val="0"/>
              </a:spcAft>
              <a:buClr>
                <a:schemeClr val="accent5"/>
              </a:buClr>
              <a:buSzPts val="2100"/>
              <a:buNone/>
              <a:defRPr sz="2100">
                <a:solidFill>
                  <a:schemeClr val="accent5"/>
                </a:solidFill>
              </a:defRPr>
            </a:lvl7pPr>
            <a:lvl8pPr lvl="7" algn="ctr">
              <a:lnSpc>
                <a:spcPct val="100000"/>
              </a:lnSpc>
              <a:spcBef>
                <a:spcPts val="0"/>
              </a:spcBef>
              <a:spcAft>
                <a:spcPts val="0"/>
              </a:spcAft>
              <a:buClr>
                <a:schemeClr val="accent5"/>
              </a:buClr>
              <a:buSzPts val="2100"/>
              <a:buNone/>
              <a:defRPr sz="2100">
                <a:solidFill>
                  <a:schemeClr val="accent5"/>
                </a:solidFill>
              </a:defRPr>
            </a:lvl8pPr>
            <a:lvl9pPr lvl="8" algn="ctr">
              <a:lnSpc>
                <a:spcPct val="100000"/>
              </a:lnSpc>
              <a:spcBef>
                <a:spcPts val="0"/>
              </a:spcBef>
              <a:spcAft>
                <a:spcPts val="0"/>
              </a:spcAft>
              <a:buClr>
                <a:schemeClr val="accent5"/>
              </a:buClr>
              <a:buSzPts val="2100"/>
              <a:buNone/>
              <a:defRPr sz="2100">
                <a:solidFill>
                  <a:schemeClr val="accent5"/>
                </a:solidFill>
              </a:defRPr>
            </a:lvl9pPr>
          </a:lstStyle>
          <a:p>
            <a:endParaRPr/>
          </a:p>
        </p:txBody>
      </p:sp>
      <p:sp>
        <p:nvSpPr>
          <p:cNvPr id="47" name="Google Shape;47;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8" name="Google Shape;48;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9"/>
        <p:cNvGrpSpPr/>
        <p:nvPr/>
      </p:nvGrpSpPr>
      <p:grpSpPr>
        <a:xfrm>
          <a:off x="0" y="0"/>
          <a:ext cx="0" cy="0"/>
          <a:chOff x="0" y="0"/>
          <a:chExt cx="0" cy="0"/>
        </a:xfrm>
      </p:grpSpPr>
      <p:sp>
        <p:nvSpPr>
          <p:cNvPr id="50" name="Google Shape;50;p10"/>
          <p:cNvSpPr txBox="1">
            <a:spLocks noGrp="1"/>
          </p:cNvSpPr>
          <p:nvPr>
            <p:ph type="body" idx="1"/>
          </p:nvPr>
        </p:nvSpPr>
        <p:spPr>
          <a:xfrm>
            <a:off x="319500" y="423372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a:endParaRPr/>
          </a:p>
        </p:txBody>
      </p:sp>
      <p:sp>
        <p:nvSpPr>
          <p:cNvPr id="51" name="Google Shape;51;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rina">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87900" y="458025"/>
            <a:ext cx="8368200" cy="6861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387900" y="1489824"/>
            <a:ext cx="8368200" cy="30789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15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1"/>
                </a:solidFill>
                <a:latin typeface="Roboto"/>
                <a:ea typeface="Roboto"/>
                <a:cs typeface="Roboto"/>
                <a:sym typeface="Roboto"/>
              </a:defRPr>
            </a:lvl1pPr>
            <a:lvl2pPr lvl="1" algn="r">
              <a:buNone/>
              <a:defRPr sz="1000">
                <a:solidFill>
                  <a:schemeClr val="dk1"/>
                </a:solidFill>
                <a:latin typeface="Roboto"/>
                <a:ea typeface="Roboto"/>
                <a:cs typeface="Roboto"/>
                <a:sym typeface="Roboto"/>
              </a:defRPr>
            </a:lvl2pPr>
            <a:lvl3pPr lvl="2" algn="r">
              <a:buNone/>
              <a:defRPr sz="1000">
                <a:solidFill>
                  <a:schemeClr val="dk1"/>
                </a:solidFill>
                <a:latin typeface="Roboto"/>
                <a:ea typeface="Roboto"/>
                <a:cs typeface="Roboto"/>
                <a:sym typeface="Roboto"/>
              </a:defRPr>
            </a:lvl3pPr>
            <a:lvl4pPr lvl="3" algn="r">
              <a:buNone/>
              <a:defRPr sz="1000">
                <a:solidFill>
                  <a:schemeClr val="dk1"/>
                </a:solidFill>
                <a:latin typeface="Roboto"/>
                <a:ea typeface="Roboto"/>
                <a:cs typeface="Roboto"/>
                <a:sym typeface="Roboto"/>
              </a:defRPr>
            </a:lvl4pPr>
            <a:lvl5pPr lvl="4" algn="r">
              <a:buNone/>
              <a:defRPr sz="1000">
                <a:solidFill>
                  <a:schemeClr val="dk1"/>
                </a:solidFill>
                <a:latin typeface="Roboto"/>
                <a:ea typeface="Roboto"/>
                <a:cs typeface="Roboto"/>
                <a:sym typeface="Roboto"/>
              </a:defRPr>
            </a:lvl5pPr>
            <a:lvl6pPr lvl="5" algn="r">
              <a:buNone/>
              <a:defRPr sz="1000">
                <a:solidFill>
                  <a:schemeClr val="dk1"/>
                </a:solidFill>
                <a:latin typeface="Roboto"/>
                <a:ea typeface="Roboto"/>
                <a:cs typeface="Roboto"/>
                <a:sym typeface="Roboto"/>
              </a:defRPr>
            </a:lvl6pPr>
            <a:lvl7pPr lvl="6" algn="r">
              <a:buNone/>
              <a:defRPr sz="1000">
                <a:solidFill>
                  <a:schemeClr val="dk1"/>
                </a:solidFill>
                <a:latin typeface="Roboto"/>
                <a:ea typeface="Roboto"/>
                <a:cs typeface="Roboto"/>
                <a:sym typeface="Roboto"/>
              </a:defRPr>
            </a:lvl7pPr>
            <a:lvl8pPr lvl="7" algn="r">
              <a:buNone/>
              <a:defRPr sz="1000">
                <a:solidFill>
                  <a:schemeClr val="dk1"/>
                </a:solidFill>
                <a:latin typeface="Roboto"/>
                <a:ea typeface="Roboto"/>
                <a:cs typeface="Roboto"/>
                <a:sym typeface="Roboto"/>
              </a:defRPr>
            </a:lvl8pPr>
            <a:lvl9pPr lvl="8" algn="r">
              <a:buNone/>
              <a:defRPr sz="1000">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3.sv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17.sv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19.jpeg"/><Relationship Id="rId4"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png"/><Relationship Id="rId5" Type="http://schemas.openxmlformats.org/officeDocument/2006/relationships/image" Target="../media/image21.sv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2" Type="http://schemas.openxmlformats.org/officeDocument/2006/relationships/hyperlink" Target="https://www.catholicenergies.org/what-we-do"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notesSlide" Target="../notesSlides/notesSlide3.xml"/><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5.xml"/><Relationship Id="rId7" Type="http://schemas.openxmlformats.org/officeDocument/2006/relationships/diagramColors" Target="../diagrams/colors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3.sv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pic>
        <p:nvPicPr>
          <p:cNvPr id="63" name="Google Shape;63;p13"/>
          <p:cNvPicPr preferRelativeResize="0"/>
          <p:nvPr/>
        </p:nvPicPr>
        <p:blipFill>
          <a:blip r:embed="rId5">
            <a:alphaModFix/>
          </a:blip>
          <a:stretch>
            <a:fillRect/>
          </a:stretch>
        </p:blipFill>
        <p:spPr>
          <a:xfrm>
            <a:off x="0" y="0"/>
            <a:ext cx="3214748" cy="3369225"/>
          </a:xfrm>
          <a:prstGeom prst="rect">
            <a:avLst/>
          </a:prstGeom>
          <a:noFill/>
          <a:ln>
            <a:noFill/>
          </a:ln>
        </p:spPr>
      </p:pic>
      <p:sp>
        <p:nvSpPr>
          <p:cNvPr id="64" name="Google Shape;64;p13"/>
          <p:cNvSpPr txBox="1"/>
          <p:nvPr/>
        </p:nvSpPr>
        <p:spPr>
          <a:xfrm>
            <a:off x="3787319" y="2144376"/>
            <a:ext cx="5455774" cy="140415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600" b="1">
                <a:solidFill>
                  <a:schemeClr val="dk1"/>
                </a:solidFill>
                <a:latin typeface="Roboto"/>
                <a:ea typeface="Roboto"/>
                <a:cs typeface="Roboto"/>
                <a:sym typeface="Roboto"/>
              </a:rPr>
              <a:t>OPERATION </a:t>
            </a:r>
            <a:r>
              <a:rPr lang="en" sz="2600" b="1">
                <a:solidFill>
                  <a:schemeClr val="accent5"/>
                </a:solidFill>
                <a:latin typeface="Roboto"/>
                <a:ea typeface="Roboto"/>
                <a:cs typeface="Roboto"/>
                <a:sym typeface="Roboto"/>
              </a:rPr>
              <a:t>GREEN DORM</a:t>
            </a:r>
            <a:r>
              <a:rPr lang="en" sz="2600">
                <a:solidFill>
                  <a:schemeClr val="dk1"/>
                </a:solidFill>
                <a:latin typeface="Roboto"/>
                <a:ea typeface="Roboto"/>
                <a:cs typeface="Roboto"/>
                <a:sym typeface="Roboto"/>
              </a:rPr>
              <a:t> </a:t>
            </a:r>
            <a:r>
              <a:rPr lang="en" sz="1600">
                <a:solidFill>
                  <a:schemeClr val="dk1"/>
                </a:solidFill>
                <a:latin typeface="Roboto"/>
                <a:ea typeface="Roboto"/>
                <a:cs typeface="Roboto"/>
                <a:sym typeface="Roboto"/>
              </a:rPr>
              <a:t>RELINQUISHING TRADITIONAL DORM LIVING TO ENCOURAGE AN ENVIRONMENTALLY SUSTAINABLE FUTURE</a:t>
            </a:r>
            <a:endParaRPr lang="en-US" sz="1600">
              <a:solidFill>
                <a:schemeClr val="dk1"/>
              </a:solidFill>
              <a:latin typeface="Roboto"/>
              <a:ea typeface="Roboto"/>
              <a:cs typeface="Roboto"/>
            </a:endParaRPr>
          </a:p>
        </p:txBody>
      </p:sp>
      <p:sp>
        <p:nvSpPr>
          <p:cNvPr id="65" name="Google Shape;65;p13"/>
          <p:cNvSpPr txBox="1"/>
          <p:nvPr/>
        </p:nvSpPr>
        <p:spPr>
          <a:xfrm>
            <a:off x="245650" y="4053375"/>
            <a:ext cx="8613600" cy="85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accent5"/>
                </a:solidFill>
                <a:latin typeface="Roboto"/>
                <a:ea typeface="Roboto"/>
                <a:cs typeface="Roboto"/>
                <a:sym typeface="Roboto"/>
              </a:rPr>
              <a:t>By: Sarai Camacho, Mauricio Castaneda, Matthew Desmond, Juliette Drewniak, Sandra Kasperek</a:t>
            </a:r>
            <a:endParaRPr sz="1500">
              <a:solidFill>
                <a:schemeClr val="accent5"/>
              </a:solidFill>
              <a:latin typeface="Roboto"/>
              <a:ea typeface="Roboto"/>
              <a:cs typeface="Roboto"/>
              <a:sym typeface="Roboto"/>
            </a:endParaRPr>
          </a:p>
        </p:txBody>
      </p:sp>
      <p:pic>
        <p:nvPicPr>
          <p:cNvPr id="2" name="Slide1">
            <a:hlinkClick r:id="" action="ppaction://media"/>
            <a:extLst>
              <a:ext uri="{FF2B5EF4-FFF2-40B4-BE49-F238E27FC236}">
                <a16:creationId xmlns:a16="http://schemas.microsoft.com/office/drawing/2014/main" id="{0650C917-8D42-46C3-BF83-CA0D57B8BC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69442" y="4449975"/>
            <a:ext cx="491414" cy="47435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69" fill="hold"/>
                                        <p:tgtEl>
                                          <p:spTgt spid="2"/>
                                        </p:tgtEl>
                                      </p:cBhvr>
                                    </p:cmd>
                                  </p:childTnLst>
                                </p:cTn>
                              </p:par>
                            </p:childTnLst>
                          </p:cTn>
                        </p:par>
                      </p:childTnLst>
                    </p:cTn>
                  </p:par>
                </p:childTnLst>
              </p:cTn>
              <p:nextCondLst>
                <p:cond evt="onClick" delay="0">
                  <p:tgtEl>
                    <p:spTgt spid="2"/>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3"/>
          <p:cNvSpPr txBox="1">
            <a:spLocks noGrp="1"/>
          </p:cNvSpPr>
          <p:nvPr>
            <p:ph type="title"/>
          </p:nvPr>
        </p:nvSpPr>
        <p:spPr>
          <a:xfrm>
            <a:off x="387900" y="168011"/>
            <a:ext cx="8368200" cy="711689"/>
          </a:xfrm>
          <a:prstGeom prst="rect">
            <a:avLst/>
          </a:prstGeom>
        </p:spPr>
        <p:txBody>
          <a:bodyPr spcFirstLastPara="1" wrap="square" lIns="91425" tIns="91425" rIns="91425" bIns="91425" anchor="t" anchorCtr="0">
            <a:noAutofit/>
          </a:bodyPr>
          <a:lstStyle/>
          <a:p>
            <a:pPr algn="ctr"/>
            <a:r>
              <a:rPr lang="en" sz="2400">
                <a:solidFill>
                  <a:srgbClr val="92D050"/>
                </a:solidFill>
                <a:latin typeface="Roboto "/>
              </a:rPr>
              <a:t>On Campus Fundraising </a:t>
            </a:r>
          </a:p>
        </p:txBody>
      </p:sp>
      <p:sp>
        <p:nvSpPr>
          <p:cNvPr id="129" name="Google Shape;129;p23"/>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FFFFFF"/>
              </a:buClr>
              <a:buSzPts val="1800"/>
              <a:buChar char="●"/>
            </a:pPr>
            <a:r>
              <a:rPr lang="en">
                <a:solidFill>
                  <a:srgbClr val="FFFFFF"/>
                </a:solidFill>
              </a:rPr>
              <a:t>Raising money through fun games, quizzing students, and food</a:t>
            </a:r>
            <a:endParaRPr lang="en-US">
              <a:solidFill>
                <a:srgbClr val="FFFFFF"/>
              </a:solidFill>
            </a:endParaRPr>
          </a:p>
          <a:p>
            <a:pPr>
              <a:buClr>
                <a:srgbClr val="FFFFFF"/>
              </a:buClr>
            </a:pPr>
            <a:r>
              <a:rPr lang="en">
                <a:solidFill>
                  <a:srgbClr val="FFFFFF"/>
                </a:solidFill>
              </a:rPr>
              <a:t>Students collecting various products (e.g. cans) and sending them to a vendor for payment</a:t>
            </a:r>
            <a:endParaRPr>
              <a:solidFill>
                <a:srgbClr val="FFFFFF"/>
              </a:solidFill>
            </a:endParaRPr>
          </a:p>
          <a:p>
            <a:pPr>
              <a:buClr>
                <a:srgbClr val="FFFFFF"/>
              </a:buClr>
            </a:pPr>
            <a:r>
              <a:rPr lang="en">
                <a:solidFill>
                  <a:srgbClr val="FFFFFF"/>
                </a:solidFill>
              </a:rPr>
              <a:t>Raffling off Sustain DU merch plus a gift card </a:t>
            </a:r>
            <a:endParaRPr>
              <a:solidFill>
                <a:srgbClr val="FFFFFF"/>
              </a:solidFill>
            </a:endParaRPr>
          </a:p>
        </p:txBody>
      </p:sp>
      <p:pic>
        <p:nvPicPr>
          <p:cNvPr id="130" name="Google Shape;130;p23"/>
          <p:cNvPicPr preferRelativeResize="0"/>
          <p:nvPr/>
        </p:nvPicPr>
        <p:blipFill>
          <a:blip r:embed="rId5">
            <a:alphaModFix/>
          </a:blip>
          <a:stretch>
            <a:fillRect/>
          </a:stretch>
        </p:blipFill>
        <p:spPr>
          <a:xfrm>
            <a:off x="169950" y="3350475"/>
            <a:ext cx="3048000" cy="1733550"/>
          </a:xfrm>
          <a:prstGeom prst="rect">
            <a:avLst/>
          </a:prstGeom>
          <a:noFill/>
          <a:ln>
            <a:noFill/>
          </a:ln>
        </p:spPr>
      </p:pic>
      <p:pic>
        <p:nvPicPr>
          <p:cNvPr id="2" name="Slide10">
            <a:hlinkClick r:id="" action="ppaction://media"/>
            <a:extLst>
              <a:ext uri="{FF2B5EF4-FFF2-40B4-BE49-F238E27FC236}">
                <a16:creationId xmlns:a16="http://schemas.microsoft.com/office/drawing/2014/main" id="{9CA1FF09-7DD4-4A55-A275-5CFC244D14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05017" y="4304967"/>
            <a:ext cx="559653" cy="551124"/>
          </a:xfrm>
          <a:prstGeom prst="rect">
            <a:avLst/>
          </a:prstGeom>
        </p:spPr>
      </p:pic>
    </p:spTree>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5"/>
          <p:cNvSpPr txBox="1">
            <a:spLocks noGrp="1"/>
          </p:cNvSpPr>
          <p:nvPr>
            <p:ph type="title"/>
          </p:nvPr>
        </p:nvSpPr>
        <p:spPr>
          <a:xfrm>
            <a:off x="387900" y="150950"/>
            <a:ext cx="8368200" cy="686100"/>
          </a:xfrm>
          <a:prstGeom prst="rect">
            <a:avLst/>
          </a:prstGeom>
        </p:spPr>
        <p:txBody>
          <a:bodyPr spcFirstLastPara="1" wrap="square" lIns="91425" tIns="91425" rIns="91425" bIns="91425" anchor="b" anchorCtr="0">
            <a:noAutofit/>
          </a:bodyPr>
          <a:lstStyle/>
          <a:p>
            <a:pPr algn="ctr"/>
            <a:r>
              <a:rPr lang="en" sz="3200">
                <a:solidFill>
                  <a:srgbClr val="92D050"/>
                </a:solidFill>
                <a:latin typeface="Roboto "/>
              </a:rPr>
              <a:t>Nonprofit Fundraising</a:t>
            </a:r>
            <a:endParaRPr lang="en-US" sz="3200" err="1">
              <a:solidFill>
                <a:srgbClr val="92D050"/>
              </a:solidFill>
              <a:latin typeface="Roboto "/>
            </a:endParaRPr>
          </a:p>
        </p:txBody>
      </p:sp>
      <p:sp>
        <p:nvSpPr>
          <p:cNvPr id="144" name="Google Shape;144;p25"/>
          <p:cNvSpPr txBox="1">
            <a:spLocks noGrp="1"/>
          </p:cNvSpPr>
          <p:nvPr>
            <p:ph type="body" idx="1"/>
          </p:nvPr>
        </p:nvSpPr>
        <p:spPr>
          <a:xfrm>
            <a:off x="387900" y="1489825"/>
            <a:ext cx="4184100" cy="3078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Restaurant fundraisers for nonprofits</a:t>
            </a:r>
            <a:endParaRPr/>
          </a:p>
          <a:p>
            <a:r>
              <a:rPr lang="en"/>
              <a:t>Students eat at a restaurant on a particular day and the restaurant donates a percentage of the sales </a:t>
            </a:r>
            <a:endParaRPr/>
          </a:p>
          <a:p>
            <a:r>
              <a:rPr lang="en"/>
              <a:t>Culver's is a viable option based on location and popularity</a:t>
            </a:r>
            <a:endParaRPr/>
          </a:p>
          <a:p>
            <a:pPr marL="0" lvl="0" indent="0" algn="l" rtl="0">
              <a:spcBef>
                <a:spcPts val="1600"/>
              </a:spcBef>
              <a:spcAft>
                <a:spcPts val="1600"/>
              </a:spcAft>
              <a:buNone/>
            </a:pPr>
            <a:endParaRPr/>
          </a:p>
        </p:txBody>
      </p:sp>
      <p:pic>
        <p:nvPicPr>
          <p:cNvPr id="2" name="Picture 2" descr="A close up of a sandwich&#10;&#10;Description automatically generated">
            <a:extLst>
              <a:ext uri="{FF2B5EF4-FFF2-40B4-BE49-F238E27FC236}">
                <a16:creationId xmlns:a16="http://schemas.microsoft.com/office/drawing/2014/main" id="{AECE06A2-0337-4176-B94B-AFD7578499B7}"/>
              </a:ext>
            </a:extLst>
          </p:cNvPr>
          <p:cNvPicPr>
            <a:picLocks noChangeAspect="1"/>
          </p:cNvPicPr>
          <p:nvPr/>
        </p:nvPicPr>
        <p:blipFill>
          <a:blip r:embed="rId5"/>
          <a:stretch>
            <a:fillRect/>
          </a:stretch>
        </p:blipFill>
        <p:spPr>
          <a:xfrm>
            <a:off x="5980847" y="1492141"/>
            <a:ext cx="2069343" cy="2687501"/>
          </a:xfrm>
          <a:prstGeom prst="rect">
            <a:avLst/>
          </a:prstGeom>
        </p:spPr>
      </p:pic>
      <p:pic>
        <p:nvPicPr>
          <p:cNvPr id="3" name="Slide11">
            <a:hlinkClick r:id="" action="ppaction://media"/>
            <a:extLst>
              <a:ext uri="{FF2B5EF4-FFF2-40B4-BE49-F238E27FC236}">
                <a16:creationId xmlns:a16="http://schemas.microsoft.com/office/drawing/2014/main" id="{38EE1CF6-002B-43D2-A6FF-7BF4B78143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47666" y="4356147"/>
            <a:ext cx="525534" cy="5767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Graphic 6" descr="Group of people">
            <a:extLst>
              <a:ext uri="{FF2B5EF4-FFF2-40B4-BE49-F238E27FC236}">
                <a16:creationId xmlns:a16="http://schemas.microsoft.com/office/drawing/2014/main" id="{802126DF-9048-4DD3-99DB-5EF04694F2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84696" y="135623"/>
            <a:ext cx="4966076" cy="4880778"/>
          </a:xfrm>
          <a:prstGeom prst="rect">
            <a:avLst/>
          </a:prstGeom>
        </p:spPr>
      </p:pic>
      <p:sp>
        <p:nvSpPr>
          <p:cNvPr id="11" name="Rectangle 10">
            <a:extLst>
              <a:ext uri="{FF2B5EF4-FFF2-40B4-BE49-F238E27FC236}">
                <a16:creationId xmlns:a16="http://schemas.microsoft.com/office/drawing/2014/main" id="{ED26E821-5A26-4E93-8BDD-BB11468C0184}"/>
              </a:ext>
            </a:extLst>
          </p:cNvPr>
          <p:cNvSpPr/>
          <p:nvPr/>
        </p:nvSpPr>
        <p:spPr>
          <a:xfrm>
            <a:off x="604768" y="2297942"/>
            <a:ext cx="7924229" cy="55444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solidFill>
                <a:latin typeface="Roboto "/>
                <a:cs typeface="Arial"/>
              </a:rPr>
              <a:t>External Fundraisers – Powered by DU Students</a:t>
            </a:r>
            <a:endParaRPr lang="en-US" sz="2000">
              <a:solidFill>
                <a:schemeClr val="tx1"/>
              </a:solidFill>
              <a:latin typeface="Roboto "/>
            </a:endParaRPr>
          </a:p>
        </p:txBody>
      </p:sp>
      <p:pic>
        <p:nvPicPr>
          <p:cNvPr id="2" name="Slide12">
            <a:hlinkClick r:id="" action="ppaction://media"/>
            <a:extLst>
              <a:ext uri="{FF2B5EF4-FFF2-40B4-BE49-F238E27FC236}">
                <a16:creationId xmlns:a16="http://schemas.microsoft.com/office/drawing/2014/main" id="{291A8DEE-998F-4C1F-84BA-4F30658D4A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22076" y="4313497"/>
            <a:ext cx="499945" cy="568184"/>
          </a:xfrm>
          <a:prstGeom prst="rect">
            <a:avLst/>
          </a:prstGeom>
        </p:spPr>
      </p:pic>
    </p:spTree>
    <p:extLst>
      <p:ext uri="{BB962C8B-B14F-4D97-AF65-F5344CB8AC3E}">
        <p14:creationId xmlns:p14="http://schemas.microsoft.com/office/powerpoint/2010/main" val="3538249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2"/>
          <p:cNvSpPr txBox="1">
            <a:spLocks noGrp="1"/>
          </p:cNvSpPr>
          <p:nvPr>
            <p:ph type="title"/>
          </p:nvPr>
        </p:nvSpPr>
        <p:spPr>
          <a:xfrm>
            <a:off x="387900" y="483615"/>
            <a:ext cx="8368200" cy="686100"/>
          </a:xfrm>
          <a:prstGeom prst="rect">
            <a:avLst/>
          </a:prstGeom>
        </p:spPr>
        <p:txBody>
          <a:bodyPr spcFirstLastPara="1" wrap="square" lIns="91425" tIns="91425" rIns="91425" bIns="91425" anchor="b" anchorCtr="0">
            <a:noAutofit/>
          </a:bodyPr>
          <a:lstStyle/>
          <a:p>
            <a:pPr algn="ctr"/>
            <a:r>
              <a:rPr lang="en">
                <a:solidFill>
                  <a:srgbClr val="92D050"/>
                </a:solidFill>
                <a:latin typeface="Roboto "/>
              </a:rPr>
              <a:t>Government and Corporate Funding</a:t>
            </a:r>
            <a:endParaRPr>
              <a:solidFill>
                <a:srgbClr val="92D050"/>
              </a:solidFill>
              <a:latin typeface="Roboto "/>
            </a:endParaRPr>
          </a:p>
        </p:txBody>
      </p:sp>
      <p:sp>
        <p:nvSpPr>
          <p:cNvPr id="123" name="Google Shape;123;p22"/>
          <p:cNvSpPr txBox="1"/>
          <p:nvPr/>
        </p:nvSpPr>
        <p:spPr>
          <a:xfrm>
            <a:off x="906219" y="1370116"/>
            <a:ext cx="7341600" cy="3459600"/>
          </a:xfrm>
          <a:prstGeom prst="rect">
            <a:avLst/>
          </a:prstGeom>
          <a:noFill/>
          <a:ln>
            <a:noFill/>
          </a:ln>
        </p:spPr>
        <p:txBody>
          <a:bodyPr spcFirstLastPara="1" wrap="square" lIns="91425" tIns="91425" rIns="91425" bIns="91425" anchor="t" anchorCtr="0">
            <a:noAutofit/>
          </a:bodyPr>
          <a:lstStyle/>
          <a:p>
            <a:pPr marL="457200" indent="-342900">
              <a:buClr>
                <a:schemeClr val="dk1"/>
              </a:buClr>
              <a:buSzPts val="1800"/>
              <a:buFont typeface="Roboto"/>
              <a:buChar char="●"/>
            </a:pPr>
            <a:r>
              <a:rPr lang="en" sz="1800">
                <a:solidFill>
                  <a:schemeClr val="dk1"/>
                </a:solidFill>
                <a:latin typeface="Roboto"/>
                <a:ea typeface="Roboto"/>
                <a:cs typeface="Roboto"/>
                <a:sym typeface="Roboto"/>
              </a:rPr>
              <a:t>The United States Department of Energy awards college campuses, funds to promote sustainability</a:t>
            </a:r>
            <a:endParaRPr lang="en-US" sz="1800">
              <a:solidFill>
                <a:schemeClr val="dk1"/>
              </a:solidFill>
              <a:latin typeface="Roboto"/>
              <a:ea typeface="Roboto"/>
              <a:cs typeface="Roboto"/>
              <a:sym typeface="Roboto"/>
            </a:endParaRPr>
          </a:p>
          <a:p>
            <a:pPr marL="457200" indent="-342900">
              <a:buClr>
                <a:schemeClr val="dk1"/>
              </a:buClr>
              <a:buSzPts val="1800"/>
              <a:buFont typeface="Roboto"/>
              <a:buChar char="●"/>
            </a:pPr>
            <a:r>
              <a:rPr lang="en" sz="1800">
                <a:solidFill>
                  <a:schemeClr val="dk1"/>
                </a:solidFill>
                <a:latin typeface="Roboto"/>
                <a:ea typeface="Roboto"/>
                <a:cs typeface="Roboto"/>
                <a:sym typeface="Roboto"/>
              </a:rPr>
              <a:t>Millions of dollars can be obtained by DU English majors writing grant proposals</a:t>
            </a:r>
            <a:endParaRPr lang="en-US" sz="1800">
              <a:solidFill>
                <a:schemeClr val="dk1"/>
              </a:solidFill>
              <a:latin typeface="Roboto"/>
              <a:ea typeface="Roboto"/>
              <a:cs typeface="Roboto"/>
            </a:endParaRPr>
          </a:p>
          <a:p>
            <a:pPr marL="457200" lvl="0" indent="-342900" algn="l" rtl="0">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Marketing majors will pursue funds from corporate and alumni donors</a:t>
            </a:r>
            <a:endParaRPr sz="1800">
              <a:solidFill>
                <a:schemeClr val="dk1"/>
              </a:solidFill>
              <a:latin typeface="Roboto"/>
              <a:ea typeface="Roboto"/>
              <a:cs typeface="Roboto"/>
              <a:sym typeface="Roboto"/>
            </a:endParaRPr>
          </a:p>
          <a:p>
            <a:pPr marL="457200" lvl="0" indent="-342900" algn="l" rtl="0">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Public Relations majors will be responsible for press releases, with the goal of generating interest in the community</a:t>
            </a:r>
            <a:endParaRPr sz="1800">
              <a:solidFill>
                <a:schemeClr val="dk1"/>
              </a:solidFill>
              <a:latin typeface="Roboto"/>
              <a:ea typeface="Roboto"/>
              <a:cs typeface="Roboto"/>
              <a:sym typeface="Roboto"/>
            </a:endParaRPr>
          </a:p>
          <a:p>
            <a:pPr marL="457200" lvl="0" indent="-342900" algn="l" rtl="0">
              <a:spcBef>
                <a:spcPts val="0"/>
              </a:spcBef>
              <a:spcAft>
                <a:spcPts val="0"/>
              </a:spcAft>
              <a:buClr>
                <a:schemeClr val="dk1"/>
              </a:buClr>
              <a:buSzPts val="1800"/>
              <a:buFont typeface="Roboto"/>
              <a:buChar char="●"/>
            </a:pPr>
            <a:endParaRPr lang="en" sz="1800">
              <a:solidFill>
                <a:schemeClr val="dk1"/>
              </a:solidFill>
              <a:latin typeface="Roboto"/>
              <a:ea typeface="Roboto"/>
              <a:cs typeface="Roboto"/>
            </a:endParaRPr>
          </a:p>
        </p:txBody>
      </p:sp>
      <p:pic>
        <p:nvPicPr>
          <p:cNvPr id="2" name="Slide13">
            <a:hlinkClick r:id="" action="ppaction://media"/>
            <a:extLst>
              <a:ext uri="{FF2B5EF4-FFF2-40B4-BE49-F238E27FC236}">
                <a16:creationId xmlns:a16="http://schemas.microsoft.com/office/drawing/2014/main" id="{FD9FE60D-7849-48C3-BB5A-1715E917DD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42949" y="4057602"/>
            <a:ext cx="551124" cy="61083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4"/>
          <p:cNvSpPr txBox="1">
            <a:spLocks noGrp="1"/>
          </p:cNvSpPr>
          <p:nvPr>
            <p:ph type="title"/>
          </p:nvPr>
        </p:nvSpPr>
        <p:spPr>
          <a:xfrm>
            <a:off x="387900" y="304488"/>
            <a:ext cx="8368200" cy="686100"/>
          </a:xfrm>
          <a:prstGeom prst="rect">
            <a:avLst/>
          </a:prstGeom>
        </p:spPr>
        <p:txBody>
          <a:bodyPr spcFirstLastPara="1" wrap="square" lIns="91425" tIns="91425" rIns="91425" bIns="91425" anchor="ctr" anchorCtr="0">
            <a:noAutofit/>
          </a:bodyPr>
          <a:lstStyle/>
          <a:p>
            <a:pPr algn="ctr"/>
            <a:r>
              <a:rPr lang="en">
                <a:solidFill>
                  <a:srgbClr val="92D050"/>
                </a:solidFill>
                <a:latin typeface="Roboto "/>
              </a:rPr>
              <a:t>External Fundraising Committee</a:t>
            </a:r>
          </a:p>
        </p:txBody>
      </p:sp>
      <p:sp>
        <p:nvSpPr>
          <p:cNvPr id="136" name="Google Shape;136;p24"/>
          <p:cNvSpPr txBox="1">
            <a:spLocks noGrp="1"/>
          </p:cNvSpPr>
          <p:nvPr>
            <p:ph type="body" idx="1"/>
          </p:nvPr>
        </p:nvSpPr>
        <p:spPr>
          <a:xfrm>
            <a:off x="387900" y="1373301"/>
            <a:ext cx="8368200" cy="3371024"/>
          </a:xfrm>
          <a:prstGeom prst="rect">
            <a:avLst/>
          </a:prstGeom>
        </p:spPr>
        <p:txBody>
          <a:bodyPr spcFirstLastPara="1" wrap="square" lIns="91425" tIns="91425" rIns="91425" bIns="91425" anchor="t" anchorCtr="0">
            <a:noAutofit/>
          </a:bodyPr>
          <a:lstStyle/>
          <a:p>
            <a:r>
              <a:rPr lang="en"/>
              <a:t>DU Leadership – will oversee students and faculty</a:t>
            </a:r>
          </a:p>
          <a:p>
            <a:pPr>
              <a:lnSpc>
                <a:spcPct val="114999"/>
              </a:lnSpc>
            </a:pPr>
            <a:r>
              <a:rPr lang="en"/>
              <a:t>Faculty representatives  - Environmental Science, Engineering, Business, English</a:t>
            </a:r>
          </a:p>
          <a:p>
            <a:pPr>
              <a:lnSpc>
                <a:spcPct val="114999"/>
              </a:lnSpc>
            </a:pPr>
            <a:r>
              <a:rPr lang="en"/>
              <a:t>Environmental Science Majors – will search for external grants that are specifically targeted to "</a:t>
            </a:r>
            <a:r>
              <a:rPr lang="en">
                <a:solidFill>
                  <a:srgbClr val="92D050"/>
                </a:solidFill>
              </a:rPr>
              <a:t>green</a:t>
            </a:r>
            <a:r>
              <a:rPr lang="en"/>
              <a:t>" initiatives</a:t>
            </a:r>
            <a:endParaRPr/>
          </a:p>
          <a:p>
            <a:r>
              <a:rPr lang="en"/>
              <a:t>Sustain DU Club  - uniquely qualified to determine if grants are in keeping with DU's current sustainability programs </a:t>
            </a:r>
            <a:endParaRPr/>
          </a:p>
          <a:p>
            <a:r>
              <a:rPr lang="en"/>
              <a:t>English and Business Majors – will apply for grants</a:t>
            </a:r>
            <a:endParaRPr/>
          </a:p>
          <a:p>
            <a:pPr marL="114300" lvl="0" indent="0" algn="l" rtl="0">
              <a:spcBef>
                <a:spcPts val="0"/>
              </a:spcBef>
              <a:spcAft>
                <a:spcPts val="0"/>
              </a:spcAft>
              <a:buSzPts val="1800"/>
              <a:buNone/>
            </a:pPr>
            <a:endParaRPr lang="en"/>
          </a:p>
          <a:p>
            <a:pPr marL="0" lvl="0" indent="0" algn="l" rtl="0">
              <a:spcBef>
                <a:spcPts val="1600"/>
              </a:spcBef>
              <a:spcAft>
                <a:spcPts val="1600"/>
              </a:spcAft>
              <a:buNone/>
            </a:pPr>
            <a:endParaRPr/>
          </a:p>
        </p:txBody>
      </p:sp>
      <p:pic>
        <p:nvPicPr>
          <p:cNvPr id="2" name="Slide 14">
            <a:hlinkClick r:id="" action="ppaction://media"/>
            <a:extLst>
              <a:ext uri="{FF2B5EF4-FFF2-40B4-BE49-F238E27FC236}">
                <a16:creationId xmlns:a16="http://schemas.microsoft.com/office/drawing/2014/main" id="{77B6A21A-7C4B-40E1-A445-9D7F2B302D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60009" y="3861415"/>
            <a:ext cx="559653" cy="49994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14909-A957-4D48-901C-E05699060324}"/>
              </a:ext>
            </a:extLst>
          </p:cNvPr>
          <p:cNvSpPr>
            <a:spLocks noGrp="1"/>
          </p:cNvSpPr>
          <p:nvPr>
            <p:ph type="title"/>
          </p:nvPr>
        </p:nvSpPr>
        <p:spPr>
          <a:xfrm>
            <a:off x="379370" y="509204"/>
            <a:ext cx="8368200" cy="686100"/>
          </a:xfrm>
        </p:spPr>
        <p:txBody>
          <a:bodyPr spcFirstLastPara="1" wrap="square" lIns="91425" tIns="91425" rIns="91425" bIns="91425" anchor="ctr" anchorCtr="0">
            <a:noAutofit/>
          </a:bodyPr>
          <a:lstStyle/>
          <a:p>
            <a:pPr algn="ctr"/>
            <a:r>
              <a:rPr lang="en-US">
                <a:latin typeface="Roboto "/>
              </a:rPr>
              <a:t>INSTALLATION</a:t>
            </a:r>
          </a:p>
        </p:txBody>
      </p:sp>
      <p:pic>
        <p:nvPicPr>
          <p:cNvPr id="4" name="Graphic 4" descr="Crane">
            <a:extLst>
              <a:ext uri="{FF2B5EF4-FFF2-40B4-BE49-F238E27FC236}">
                <a16:creationId xmlns:a16="http://schemas.microsoft.com/office/drawing/2014/main" id="{9E35879B-6C87-430A-8B5A-32343F3949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20621" y="1500402"/>
            <a:ext cx="3294228" cy="3268638"/>
          </a:xfrm>
          <a:prstGeom prst="rect">
            <a:avLst/>
          </a:prstGeom>
        </p:spPr>
      </p:pic>
      <p:pic>
        <p:nvPicPr>
          <p:cNvPr id="3" name="Slide15">
            <a:hlinkClick r:id="" action="ppaction://media"/>
            <a:extLst>
              <a:ext uri="{FF2B5EF4-FFF2-40B4-BE49-F238E27FC236}">
                <a16:creationId xmlns:a16="http://schemas.microsoft.com/office/drawing/2014/main" id="{C4A0FB60-643E-4E9C-B0C2-329420E2A6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34419" y="4117311"/>
            <a:ext cx="534064" cy="525534"/>
          </a:xfrm>
          <a:prstGeom prst="rect">
            <a:avLst/>
          </a:prstGeom>
        </p:spPr>
      </p:pic>
    </p:spTree>
    <p:extLst>
      <p:ext uri="{BB962C8B-B14F-4D97-AF65-F5344CB8AC3E}">
        <p14:creationId xmlns:p14="http://schemas.microsoft.com/office/powerpoint/2010/main" val="22203030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1"/>
          <p:cNvSpPr txBox="1">
            <a:spLocks noGrp="1"/>
          </p:cNvSpPr>
          <p:nvPr>
            <p:ph type="title"/>
          </p:nvPr>
        </p:nvSpPr>
        <p:spPr>
          <a:xfrm>
            <a:off x="525675" y="473350"/>
            <a:ext cx="8368200" cy="686100"/>
          </a:xfrm>
          <a:prstGeom prst="rect">
            <a:avLst/>
          </a:prstGeom>
        </p:spPr>
        <p:txBody>
          <a:bodyPr spcFirstLastPara="1" wrap="square" lIns="91425" tIns="91425" rIns="166250" bIns="91425" anchor="b" anchorCtr="0">
            <a:noAutofit/>
          </a:bodyPr>
          <a:lstStyle/>
          <a:p>
            <a:pPr marL="0" lvl="0" indent="0" algn="ctr" rtl="0">
              <a:spcBef>
                <a:spcPts val="0"/>
              </a:spcBef>
              <a:spcAft>
                <a:spcPts val="0"/>
              </a:spcAft>
              <a:buNone/>
            </a:pPr>
            <a:endParaRPr sz="2800">
              <a:solidFill>
                <a:srgbClr val="000000"/>
              </a:solidFill>
              <a:latin typeface="Arial"/>
              <a:ea typeface="Arial"/>
              <a:cs typeface="Arial"/>
              <a:sym typeface="Arial"/>
            </a:endParaRPr>
          </a:p>
          <a:p>
            <a:pPr marL="0" lvl="0" indent="0" algn="ctr" rtl="0">
              <a:spcBef>
                <a:spcPts val="0"/>
              </a:spcBef>
              <a:spcAft>
                <a:spcPts val="0"/>
              </a:spcAft>
              <a:buNone/>
            </a:pPr>
            <a:r>
              <a:rPr lang="en">
                <a:solidFill>
                  <a:srgbClr val="92D050"/>
                </a:solidFill>
                <a:latin typeface="Roboto "/>
                <a:cs typeface="Arial"/>
                <a:sym typeface="Arial"/>
              </a:rPr>
              <a:t>Installation</a:t>
            </a:r>
            <a:endParaRPr lang="en" sz="2800">
              <a:solidFill>
                <a:srgbClr val="92D050"/>
              </a:solidFill>
              <a:latin typeface="Roboto "/>
              <a:cs typeface="Arial"/>
            </a:endParaRPr>
          </a:p>
        </p:txBody>
      </p:sp>
      <p:sp>
        <p:nvSpPr>
          <p:cNvPr id="116" name="Google Shape;116;p21"/>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900" b="1">
                <a:latin typeface="Roboto "/>
                <a:ea typeface="Arial"/>
                <a:cs typeface="Arial"/>
                <a:sym typeface="Arial"/>
              </a:rPr>
              <a:t>Selection of Vendors</a:t>
            </a:r>
            <a:endParaRPr lang="en-US" sz="1900" b="1">
              <a:latin typeface="Roboto "/>
              <a:ea typeface="Arial"/>
              <a:cs typeface="Arial"/>
            </a:endParaRPr>
          </a:p>
          <a:p>
            <a:pPr marL="0" lvl="0" indent="0" algn="l" rtl="0">
              <a:spcBef>
                <a:spcPts val="1600"/>
              </a:spcBef>
              <a:spcAft>
                <a:spcPts val="0"/>
              </a:spcAft>
              <a:buNone/>
            </a:pPr>
            <a:r>
              <a:rPr lang="en">
                <a:latin typeface="Roboto "/>
                <a:ea typeface="Arial"/>
                <a:cs typeface="Arial"/>
                <a:sym typeface="Arial"/>
              </a:rPr>
              <a:t>Environmental Science and Engineering Students would be on the selection committee with Sustain DU and DU Leadership for all vendors</a:t>
            </a:r>
            <a:endParaRPr>
              <a:latin typeface="Roboto "/>
              <a:ea typeface="Arial"/>
              <a:cs typeface="Arial"/>
            </a:endParaRPr>
          </a:p>
          <a:p>
            <a:pPr marL="457200" lvl="0" indent="-342900" algn="l" rtl="0">
              <a:spcBef>
                <a:spcPts val="1600"/>
              </a:spcBef>
              <a:spcAft>
                <a:spcPts val="0"/>
              </a:spcAft>
              <a:buClr>
                <a:schemeClr val="dk1"/>
              </a:buClr>
              <a:buSzPts val="1800"/>
              <a:buFont typeface="Arial"/>
              <a:buChar char="●"/>
            </a:pPr>
            <a:r>
              <a:rPr lang="en">
                <a:latin typeface="Roboto "/>
                <a:ea typeface="Arial"/>
                <a:cs typeface="Arial"/>
                <a:sym typeface="Arial"/>
              </a:rPr>
              <a:t>Solar Panel Companies</a:t>
            </a:r>
            <a:endParaRPr>
              <a:latin typeface="Roboto "/>
              <a:ea typeface="Arial"/>
              <a:cs typeface="Arial"/>
            </a:endParaRPr>
          </a:p>
          <a:p>
            <a:pPr marL="457200" lvl="0" indent="-342900" algn="l" rtl="0">
              <a:spcBef>
                <a:spcPts val="0"/>
              </a:spcBef>
              <a:spcAft>
                <a:spcPts val="0"/>
              </a:spcAft>
              <a:buClr>
                <a:schemeClr val="dk1"/>
              </a:buClr>
              <a:buSzPts val="1800"/>
              <a:buFont typeface="Arial"/>
              <a:buChar char="●"/>
            </a:pPr>
            <a:r>
              <a:rPr lang="en">
                <a:latin typeface="Roboto "/>
                <a:ea typeface="Arial"/>
                <a:cs typeface="Arial"/>
                <a:sym typeface="Arial"/>
              </a:rPr>
              <a:t>“</a:t>
            </a:r>
            <a:r>
              <a:rPr lang="en">
                <a:solidFill>
                  <a:srgbClr val="00B050"/>
                </a:solidFill>
                <a:latin typeface="Roboto "/>
                <a:ea typeface="Arial"/>
                <a:cs typeface="Arial"/>
                <a:sym typeface="Arial"/>
              </a:rPr>
              <a:t>Green</a:t>
            </a:r>
            <a:r>
              <a:rPr lang="en">
                <a:latin typeface="Roboto "/>
                <a:ea typeface="Arial"/>
                <a:cs typeface="Arial"/>
                <a:sym typeface="Arial"/>
              </a:rPr>
              <a:t>” HVAC Companies</a:t>
            </a:r>
            <a:endParaRPr>
              <a:latin typeface="Roboto "/>
              <a:ea typeface="Arial"/>
              <a:cs typeface="Arial"/>
            </a:endParaRPr>
          </a:p>
          <a:p>
            <a:pPr marL="457200" lvl="0" indent="-342900" algn="l" rtl="0">
              <a:spcBef>
                <a:spcPts val="0"/>
              </a:spcBef>
              <a:spcAft>
                <a:spcPts val="0"/>
              </a:spcAft>
              <a:buClr>
                <a:schemeClr val="dk1"/>
              </a:buClr>
              <a:buSzPts val="1800"/>
              <a:buFont typeface="Arial"/>
              <a:buChar char="●"/>
            </a:pPr>
            <a:r>
              <a:rPr lang="en">
                <a:latin typeface="Roboto "/>
                <a:ea typeface="Arial"/>
                <a:cs typeface="Arial"/>
                <a:sym typeface="Arial"/>
              </a:rPr>
              <a:t>Rainwater Collection Companies</a:t>
            </a:r>
            <a:endParaRPr lang="en">
              <a:latin typeface="Roboto "/>
              <a:ea typeface="Arial"/>
              <a:cs typeface="Arial"/>
            </a:endParaRPr>
          </a:p>
          <a:p>
            <a:pPr>
              <a:lnSpc>
                <a:spcPct val="114999"/>
              </a:lnSpc>
              <a:buFont typeface="Arial"/>
              <a:buChar char="●"/>
            </a:pPr>
            <a:r>
              <a:rPr lang="en">
                <a:latin typeface="Roboto "/>
                <a:cs typeface="Arial"/>
              </a:rPr>
              <a:t>Landscaping Companies</a:t>
            </a:r>
          </a:p>
          <a:p>
            <a:pPr marL="0" indent="0">
              <a:spcBef>
                <a:spcPts val="1600"/>
              </a:spcBef>
              <a:spcAft>
                <a:spcPts val="1600"/>
              </a:spcAft>
              <a:buNone/>
            </a:pPr>
            <a:endParaRPr lang="en-US">
              <a:latin typeface="Roboto "/>
            </a:endParaRPr>
          </a:p>
        </p:txBody>
      </p:sp>
      <p:sp>
        <p:nvSpPr>
          <p:cNvPr id="117" name="Google Shape;117;p21"/>
          <p:cNvSpPr txBox="1"/>
          <p:nvPr/>
        </p:nvSpPr>
        <p:spPr>
          <a:xfrm>
            <a:off x="6735525" y="4087250"/>
            <a:ext cx="7335600" cy="85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oboto"/>
              <a:ea typeface="Roboto"/>
              <a:cs typeface="Roboto"/>
              <a:sym typeface="Roboto"/>
            </a:endParaRPr>
          </a:p>
        </p:txBody>
      </p:sp>
      <p:pic>
        <p:nvPicPr>
          <p:cNvPr id="2" name="Slide16">
            <a:hlinkClick r:id="" action="ppaction://media"/>
            <a:extLst>
              <a:ext uri="{FF2B5EF4-FFF2-40B4-BE49-F238E27FC236}">
                <a16:creationId xmlns:a16="http://schemas.microsoft.com/office/drawing/2014/main" id="{710E8CFD-CC31-467B-95F5-50AE743B23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34419" y="4091721"/>
            <a:ext cx="610833" cy="53406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6"/>
          <p:cNvSpPr txBox="1">
            <a:spLocks noGrp="1"/>
          </p:cNvSpPr>
          <p:nvPr>
            <p:ph type="title"/>
          </p:nvPr>
        </p:nvSpPr>
        <p:spPr>
          <a:xfrm>
            <a:off x="387900" y="381256"/>
            <a:ext cx="8368200" cy="686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a:solidFill>
                  <a:srgbClr val="92D050"/>
                </a:solidFill>
                <a:latin typeface="Roboto "/>
              </a:rPr>
              <a:t>Installation</a:t>
            </a:r>
          </a:p>
        </p:txBody>
      </p:sp>
      <p:sp>
        <p:nvSpPr>
          <p:cNvPr id="151" name="Google Shape;151;p26"/>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0" indent="0">
              <a:buNone/>
            </a:pPr>
            <a:r>
              <a:rPr lang="en" b="1">
                <a:latin typeface="Roboto "/>
                <a:ea typeface="Arial"/>
                <a:cs typeface="Arial"/>
                <a:sym typeface="Arial"/>
              </a:rPr>
              <a:t>Retrofitting the Selected Dorm</a:t>
            </a:r>
            <a:endParaRPr b="1">
              <a:latin typeface="Roboto "/>
              <a:ea typeface="Arial"/>
              <a:cs typeface="Arial"/>
              <a:sym typeface="Arial"/>
            </a:endParaRPr>
          </a:p>
          <a:p>
            <a:pPr marL="457200" lvl="0" indent="-342900" algn="l" rtl="0">
              <a:spcBef>
                <a:spcPts val="1600"/>
              </a:spcBef>
              <a:spcAft>
                <a:spcPts val="0"/>
              </a:spcAft>
              <a:buClr>
                <a:schemeClr val="dk1"/>
              </a:buClr>
              <a:buSzPts val="1800"/>
              <a:buFont typeface="Arial"/>
              <a:buChar char="●"/>
            </a:pPr>
            <a:r>
              <a:rPr lang="en">
                <a:latin typeface="Roboto "/>
                <a:ea typeface="Arial"/>
                <a:cs typeface="Arial"/>
                <a:sym typeface="Arial"/>
              </a:rPr>
              <a:t>Environmental Science and Engineering Students would work with vendors on installation planning with faculty and DU Leadership.</a:t>
            </a:r>
            <a:endParaRPr>
              <a:latin typeface="Roboto "/>
              <a:ea typeface="Arial"/>
              <a:cs typeface="Arial"/>
            </a:endParaRPr>
          </a:p>
          <a:p>
            <a:pPr marL="457200" lvl="0" indent="-342900" algn="l" rtl="0">
              <a:spcBef>
                <a:spcPts val="0"/>
              </a:spcBef>
              <a:spcAft>
                <a:spcPts val="0"/>
              </a:spcAft>
              <a:buClr>
                <a:schemeClr val="dk1"/>
              </a:buClr>
              <a:buSzPts val="1800"/>
              <a:buFont typeface="Arial"/>
              <a:buChar char="●"/>
            </a:pPr>
            <a:r>
              <a:rPr lang="en">
                <a:latin typeface="Roboto "/>
                <a:ea typeface="Arial"/>
                <a:cs typeface="Arial"/>
                <a:sym typeface="Arial"/>
              </a:rPr>
              <a:t>Marketing and Public Relation Students would update the press, alumni donors, and student body.</a:t>
            </a:r>
            <a:endParaRPr>
              <a:latin typeface="Roboto "/>
              <a:ea typeface="Arial"/>
              <a:cs typeface="Arial"/>
            </a:endParaRPr>
          </a:p>
          <a:p>
            <a:pPr marL="457200" lvl="0" indent="-342900" algn="l" rtl="0">
              <a:spcBef>
                <a:spcPts val="0"/>
              </a:spcBef>
              <a:spcAft>
                <a:spcPts val="0"/>
              </a:spcAft>
              <a:buClr>
                <a:schemeClr val="dk1"/>
              </a:buClr>
              <a:buSzPts val="1800"/>
              <a:buFont typeface="Arial"/>
              <a:buChar char="●"/>
            </a:pPr>
            <a:r>
              <a:rPr lang="en">
                <a:latin typeface="Roboto "/>
                <a:ea typeface="Arial"/>
                <a:cs typeface="Arial"/>
                <a:sym typeface="Arial"/>
              </a:rPr>
              <a:t>Student Groups and DU Leadership would oversee installation.</a:t>
            </a:r>
            <a:endParaRPr>
              <a:latin typeface="Roboto "/>
              <a:ea typeface="Arial"/>
              <a:cs typeface="Arial"/>
            </a:endParaRPr>
          </a:p>
          <a:p>
            <a:pPr marL="0" lvl="0" indent="0" algn="l" rtl="0">
              <a:spcBef>
                <a:spcPts val="1600"/>
              </a:spcBef>
              <a:spcAft>
                <a:spcPts val="1600"/>
              </a:spcAft>
              <a:buNone/>
            </a:pPr>
            <a:endParaRPr>
              <a:latin typeface="Roboto "/>
            </a:endParaRPr>
          </a:p>
        </p:txBody>
      </p:sp>
      <p:pic>
        <p:nvPicPr>
          <p:cNvPr id="2" name="Slide17">
            <a:hlinkClick r:id="" action="ppaction://media"/>
            <a:extLst>
              <a:ext uri="{FF2B5EF4-FFF2-40B4-BE49-F238E27FC236}">
                <a16:creationId xmlns:a16="http://schemas.microsoft.com/office/drawing/2014/main" id="{EBF9413B-172B-45BC-9B3C-1274559F9C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83241" y="4245259"/>
            <a:ext cx="508474" cy="525534"/>
          </a:xfrm>
          <a:prstGeom prst="rect">
            <a:avLst/>
          </a:prstGeom>
        </p:spPr>
      </p:pic>
    </p:spTree>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665C5-246A-4AF5-BEDC-33E2CCFA59E7}"/>
              </a:ext>
            </a:extLst>
          </p:cNvPr>
          <p:cNvSpPr>
            <a:spLocks noGrp="1"/>
          </p:cNvSpPr>
          <p:nvPr>
            <p:ph type="title"/>
          </p:nvPr>
        </p:nvSpPr>
        <p:spPr/>
        <p:txBody>
          <a:bodyPr/>
          <a:lstStyle/>
          <a:p>
            <a:pPr algn="ctr"/>
            <a:r>
              <a:rPr lang="en-US">
                <a:solidFill>
                  <a:schemeClr val="bg1">
                    <a:lumMod val="40000"/>
                    <a:lumOff val="60000"/>
                  </a:schemeClr>
                </a:solidFill>
              </a:rPr>
              <a:t>Catholic Energies</a:t>
            </a:r>
            <a:endParaRPr lang="en-US"/>
          </a:p>
        </p:txBody>
      </p:sp>
      <p:sp>
        <p:nvSpPr>
          <p:cNvPr id="3" name="TextBox 2">
            <a:extLst>
              <a:ext uri="{FF2B5EF4-FFF2-40B4-BE49-F238E27FC236}">
                <a16:creationId xmlns:a16="http://schemas.microsoft.com/office/drawing/2014/main" id="{288F7C1E-F9CD-4887-8AE1-1082437EC861}"/>
              </a:ext>
            </a:extLst>
          </p:cNvPr>
          <p:cNvSpPr txBox="1"/>
          <p:nvPr/>
        </p:nvSpPr>
        <p:spPr>
          <a:xfrm>
            <a:off x="599090" y="1121322"/>
            <a:ext cx="7226518" cy="3462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200000"/>
              </a:lnSpc>
              <a:buChar char="•"/>
            </a:pPr>
            <a:r>
              <a:rPr lang="en-US" sz="1600">
                <a:solidFill>
                  <a:schemeClr val="tx1">
                    <a:lumMod val="95000"/>
                  </a:schemeClr>
                </a:solidFill>
              </a:rPr>
              <a:t>Potential supplier of solar panels</a:t>
            </a:r>
          </a:p>
          <a:p>
            <a:pPr marL="285750" indent="-285750">
              <a:lnSpc>
                <a:spcPct val="200000"/>
              </a:lnSpc>
              <a:buChar char="•"/>
            </a:pPr>
            <a:r>
              <a:rPr lang="en-US" sz="1600">
                <a:solidFill>
                  <a:schemeClr val="tx1">
                    <a:lumMod val="95000"/>
                  </a:schemeClr>
                </a:solidFill>
              </a:rPr>
              <a:t>Helps Catholic organizations reduce expenses, so more resources are directed to fulfilling their mission</a:t>
            </a:r>
          </a:p>
          <a:p>
            <a:pPr marL="285750" indent="-285750">
              <a:lnSpc>
                <a:spcPct val="200000"/>
              </a:lnSpc>
              <a:buChar char="•"/>
            </a:pPr>
            <a:r>
              <a:rPr lang="en-US" sz="1600">
                <a:solidFill>
                  <a:schemeClr val="tx1">
                    <a:lumMod val="95000"/>
                  </a:schemeClr>
                </a:solidFill>
              </a:rPr>
              <a:t>Organization inspired by Pope's encyclical to care for our "common home"</a:t>
            </a:r>
          </a:p>
          <a:p>
            <a:pPr marL="285750" indent="-285750">
              <a:lnSpc>
                <a:spcPct val="200000"/>
              </a:lnSpc>
              <a:buChar char="•"/>
            </a:pPr>
            <a:r>
              <a:rPr lang="en-US" sz="1600">
                <a:solidFill>
                  <a:schemeClr val="tx1">
                    <a:lumMod val="95000"/>
                  </a:schemeClr>
                </a:solidFill>
              </a:rPr>
              <a:t>Potentially able to fund the solar panel project without any upfront cost to the school</a:t>
            </a:r>
          </a:p>
          <a:p>
            <a:pPr marL="285750" indent="-285750">
              <a:lnSpc>
                <a:spcPct val="200000"/>
              </a:lnSpc>
              <a:buChar char="•"/>
            </a:pPr>
            <a:r>
              <a:rPr lang="en-US" sz="1600">
                <a:solidFill>
                  <a:schemeClr val="tx1">
                    <a:lumMod val="95000"/>
                  </a:schemeClr>
                </a:solidFill>
              </a:rPr>
              <a:t>Quick three step process</a:t>
            </a:r>
          </a:p>
        </p:txBody>
      </p:sp>
      <p:pic>
        <p:nvPicPr>
          <p:cNvPr id="4" name="Picture 4" descr="Text, logo&#10;&#10;Description automatically generated">
            <a:extLst>
              <a:ext uri="{FF2B5EF4-FFF2-40B4-BE49-F238E27FC236}">
                <a16:creationId xmlns:a16="http://schemas.microsoft.com/office/drawing/2014/main" id="{BBD53793-181C-4255-AE10-ED42FD9DB2BE}"/>
              </a:ext>
            </a:extLst>
          </p:cNvPr>
          <p:cNvPicPr>
            <a:picLocks noChangeAspect="1"/>
          </p:cNvPicPr>
          <p:nvPr/>
        </p:nvPicPr>
        <p:blipFill>
          <a:blip r:embed="rId4"/>
          <a:stretch>
            <a:fillRect/>
          </a:stretch>
        </p:blipFill>
        <p:spPr>
          <a:xfrm>
            <a:off x="5969220" y="3818216"/>
            <a:ext cx="2743200" cy="936068"/>
          </a:xfrm>
          <a:prstGeom prst="rect">
            <a:avLst/>
          </a:prstGeom>
        </p:spPr>
      </p:pic>
      <p:pic>
        <p:nvPicPr>
          <p:cNvPr id="5" name="CATHOLIC ENERGIES 2">
            <a:hlinkClick r:id="" action="ppaction://media"/>
            <a:extLst>
              <a:ext uri="{FF2B5EF4-FFF2-40B4-BE49-F238E27FC236}">
                <a16:creationId xmlns:a16="http://schemas.microsoft.com/office/drawing/2014/main" id="{73DDFDB8-D5E6-42EA-8EF6-53B9839FB6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3023" y="342223"/>
            <a:ext cx="730250" cy="730250"/>
          </a:xfrm>
          <a:prstGeom prst="rect">
            <a:avLst/>
          </a:prstGeom>
        </p:spPr>
      </p:pic>
    </p:spTree>
    <p:extLst>
      <p:ext uri="{BB962C8B-B14F-4D97-AF65-F5344CB8AC3E}">
        <p14:creationId xmlns:p14="http://schemas.microsoft.com/office/powerpoint/2010/main" val="23503672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7"/>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algn="ctr"/>
            <a:r>
              <a:rPr lang="en-US">
                <a:solidFill>
                  <a:srgbClr val="92D050"/>
                </a:solidFill>
                <a:latin typeface="Roboto "/>
              </a:rPr>
              <a:t>Post Installation</a:t>
            </a:r>
          </a:p>
        </p:txBody>
      </p:sp>
      <p:sp>
        <p:nvSpPr>
          <p:cNvPr id="157" name="Google Shape;157;p27"/>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Arial"/>
              <a:buChar char="●"/>
            </a:pPr>
            <a:r>
              <a:rPr lang="en">
                <a:latin typeface="Roboto "/>
                <a:ea typeface="Arial"/>
                <a:cs typeface="Arial"/>
                <a:sym typeface="Arial"/>
              </a:rPr>
              <a:t>Business Majors would work with DU Leadership to develop a contract that residents would sign to live in the “</a:t>
            </a:r>
            <a:r>
              <a:rPr lang="en">
                <a:solidFill>
                  <a:srgbClr val="00B050"/>
                </a:solidFill>
                <a:latin typeface="Roboto "/>
                <a:ea typeface="Arial"/>
                <a:cs typeface="Arial"/>
                <a:sym typeface="Arial"/>
              </a:rPr>
              <a:t>green</a:t>
            </a:r>
            <a:r>
              <a:rPr lang="en">
                <a:latin typeface="Roboto "/>
                <a:ea typeface="Arial"/>
                <a:cs typeface="Arial"/>
                <a:sym typeface="Arial"/>
              </a:rPr>
              <a:t>” dorm.</a:t>
            </a:r>
            <a:endParaRPr lang="en-US">
              <a:latin typeface="Roboto "/>
              <a:ea typeface="Arial"/>
              <a:cs typeface="Arial"/>
            </a:endParaRPr>
          </a:p>
          <a:p>
            <a:pPr marL="457200" lvl="0" indent="-342900" algn="l" rtl="0">
              <a:spcBef>
                <a:spcPts val="0"/>
              </a:spcBef>
              <a:spcAft>
                <a:spcPts val="0"/>
              </a:spcAft>
              <a:buClr>
                <a:schemeClr val="dk1"/>
              </a:buClr>
              <a:buSzPts val="1800"/>
              <a:buFont typeface="Arial"/>
              <a:buChar char="●"/>
            </a:pPr>
            <a:r>
              <a:rPr lang="en">
                <a:latin typeface="Roboto "/>
                <a:ea typeface="Arial"/>
                <a:cs typeface="Arial"/>
                <a:sym typeface="Arial"/>
              </a:rPr>
              <a:t>Sustain DU would create the recycling rules.</a:t>
            </a:r>
            <a:endParaRPr>
              <a:latin typeface="Roboto "/>
              <a:ea typeface="Arial"/>
              <a:cs typeface="Arial"/>
            </a:endParaRPr>
          </a:p>
          <a:p>
            <a:pPr>
              <a:buFont typeface="Arial"/>
              <a:buChar char="●"/>
            </a:pPr>
            <a:r>
              <a:rPr lang="en">
                <a:latin typeface="Roboto "/>
                <a:ea typeface="Arial"/>
                <a:cs typeface="Arial"/>
                <a:sym typeface="Arial"/>
              </a:rPr>
              <a:t>Faculty and DU leadership determine how students get class credit for their contribution. </a:t>
            </a:r>
            <a:endParaRPr>
              <a:latin typeface="Roboto "/>
              <a:ea typeface="Arial"/>
              <a:cs typeface="Arial"/>
            </a:endParaRPr>
          </a:p>
          <a:p>
            <a:pPr marL="0" lvl="0" indent="0" algn="l" rtl="0">
              <a:spcBef>
                <a:spcPts val="1600"/>
              </a:spcBef>
              <a:spcAft>
                <a:spcPts val="1600"/>
              </a:spcAft>
              <a:buNone/>
            </a:pPr>
            <a:endParaRPr/>
          </a:p>
        </p:txBody>
      </p:sp>
      <p:pic>
        <p:nvPicPr>
          <p:cNvPr id="2" name="Slide19">
            <a:hlinkClick r:id="" action="ppaction://media"/>
            <a:extLst>
              <a:ext uri="{FF2B5EF4-FFF2-40B4-BE49-F238E27FC236}">
                <a16:creationId xmlns:a16="http://schemas.microsoft.com/office/drawing/2014/main" id="{A830E0CA-17D2-4F46-9E1B-5EC11DE29A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19717" y="4228199"/>
            <a:ext cx="551124" cy="457295"/>
          </a:xfrm>
          <a:prstGeom prst="rect">
            <a:avLst/>
          </a:prstGeom>
        </p:spPr>
      </p:pic>
    </p:spTree>
  </p:cSld>
  <p:clrMapOvr>
    <a:masterClrMapping/>
  </p:clrMapOvr>
  <p:transition spd="slow">
    <p:cove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1F0B9-76F3-4D2B-851C-1EDC0922003C}"/>
              </a:ext>
            </a:extLst>
          </p:cNvPr>
          <p:cNvSpPr>
            <a:spLocks noGrp="1"/>
          </p:cNvSpPr>
          <p:nvPr>
            <p:ph type="title"/>
          </p:nvPr>
        </p:nvSpPr>
        <p:spPr>
          <a:xfrm>
            <a:off x="3168631" y="316764"/>
            <a:ext cx="2808000" cy="755700"/>
          </a:xfrm>
        </p:spPr>
        <p:txBody>
          <a:bodyPr spcFirstLastPara="1" wrap="square" lIns="91425" tIns="91425" rIns="91425" bIns="91425" anchor="b" anchorCtr="0">
            <a:noAutofit/>
          </a:bodyPr>
          <a:lstStyle/>
          <a:p>
            <a:pPr algn="ctr"/>
            <a:r>
              <a:rPr lang="en-US" sz="4000">
                <a:solidFill>
                  <a:srgbClr val="92D050"/>
                </a:solidFill>
                <a:latin typeface="Roboto "/>
              </a:rPr>
              <a:t>Overview</a:t>
            </a:r>
            <a:endParaRPr lang="en-US">
              <a:solidFill>
                <a:srgbClr val="92D050"/>
              </a:solidFill>
            </a:endParaRPr>
          </a:p>
        </p:txBody>
      </p:sp>
      <p:sp>
        <p:nvSpPr>
          <p:cNvPr id="3" name="Text Placeholder 2">
            <a:extLst>
              <a:ext uri="{FF2B5EF4-FFF2-40B4-BE49-F238E27FC236}">
                <a16:creationId xmlns:a16="http://schemas.microsoft.com/office/drawing/2014/main" id="{34B60544-F905-4A85-82F7-ABFCDF12E58C}"/>
              </a:ext>
            </a:extLst>
          </p:cNvPr>
          <p:cNvSpPr>
            <a:spLocks noGrp="1"/>
          </p:cNvSpPr>
          <p:nvPr>
            <p:ph type="body" idx="1"/>
          </p:nvPr>
        </p:nvSpPr>
        <p:spPr>
          <a:xfrm>
            <a:off x="1701497" y="1585495"/>
            <a:ext cx="5733736" cy="3039353"/>
          </a:xfrm>
        </p:spPr>
        <p:txBody>
          <a:bodyPr/>
          <a:lstStyle/>
          <a:p>
            <a:pPr marL="152400" indent="0">
              <a:buNone/>
            </a:pPr>
            <a:r>
              <a:rPr lang="en-US" sz="1800"/>
              <a:t>Project </a:t>
            </a:r>
            <a:r>
              <a:rPr lang="en-US" sz="1800">
                <a:solidFill>
                  <a:srgbClr val="92D050"/>
                </a:solidFill>
              </a:rPr>
              <a:t>Green Dorm</a:t>
            </a:r>
            <a:r>
              <a:rPr lang="en-US" sz="1800"/>
              <a:t> is a campus wide sustainability initiative by which Dominican University will retrofit an existing dormitory, converting it to a sustainable residence hall.</a:t>
            </a:r>
          </a:p>
        </p:txBody>
      </p:sp>
      <p:pic>
        <p:nvPicPr>
          <p:cNvPr id="5" name="Slide2">
            <a:hlinkClick r:id="" action="ppaction://media"/>
            <a:extLst>
              <a:ext uri="{FF2B5EF4-FFF2-40B4-BE49-F238E27FC236}">
                <a16:creationId xmlns:a16="http://schemas.microsoft.com/office/drawing/2014/main" id="{BAC381F5-26EC-4238-B416-E414BA4C9C1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58553" y="4339087"/>
            <a:ext cx="559653" cy="602303"/>
          </a:xfrm>
          <a:prstGeom prst="rect">
            <a:avLst/>
          </a:prstGeom>
        </p:spPr>
      </p:pic>
    </p:spTree>
    <p:extLst>
      <p:ext uri="{BB962C8B-B14F-4D97-AF65-F5344CB8AC3E}">
        <p14:creationId xmlns:p14="http://schemas.microsoft.com/office/powerpoint/2010/main" val="9166818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21"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8"/>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rgbClr val="92D050"/>
                </a:solidFill>
                <a:latin typeface="Roboto "/>
              </a:rPr>
              <a:t>Limiting Factors</a:t>
            </a:r>
            <a:endParaRPr lang="en-US">
              <a:solidFill>
                <a:srgbClr val="92D050"/>
              </a:solidFill>
              <a:latin typeface="Roboto "/>
            </a:endParaRPr>
          </a:p>
        </p:txBody>
      </p:sp>
      <p:sp>
        <p:nvSpPr>
          <p:cNvPr id="163" name="Google Shape;163;p28"/>
          <p:cNvSpPr txBox="1">
            <a:spLocks noGrp="1"/>
          </p:cNvSpPr>
          <p:nvPr>
            <p:ph type="body" idx="1"/>
          </p:nvPr>
        </p:nvSpPr>
        <p:spPr>
          <a:xfrm>
            <a:off x="387900" y="1489825"/>
            <a:ext cx="6944400" cy="3078900"/>
          </a:xfrm>
          <a:prstGeom prst="rect">
            <a:avLst/>
          </a:prstGeom>
        </p:spPr>
        <p:txBody>
          <a:bodyPr spcFirstLastPara="1" wrap="square" lIns="91425" tIns="91425" rIns="91425" bIns="91425" anchor="t" anchorCtr="0">
            <a:noAutofit/>
          </a:bodyPr>
          <a:lstStyle/>
          <a:p>
            <a:r>
              <a:rPr lang="en"/>
              <a:t>Required funds must be raised without an impact to tuition</a:t>
            </a:r>
          </a:p>
          <a:p>
            <a:r>
              <a:rPr lang="en"/>
              <a:t>Fundraisers are time consuming and publicity would be required</a:t>
            </a:r>
            <a:endParaRPr/>
          </a:p>
          <a:p>
            <a:r>
              <a:rPr lang="en"/>
              <a:t>Student buy-in is required</a:t>
            </a:r>
          </a:p>
          <a:p>
            <a:r>
              <a:rPr lang="en"/>
              <a:t>Process should not be disruptive to campus operations</a:t>
            </a:r>
            <a:endParaRPr/>
          </a:p>
        </p:txBody>
      </p:sp>
      <p:pic>
        <p:nvPicPr>
          <p:cNvPr id="164" name="Google Shape;164;p28"/>
          <p:cNvPicPr preferRelativeResize="0"/>
          <p:nvPr/>
        </p:nvPicPr>
        <p:blipFill>
          <a:blip r:embed="rId5">
            <a:alphaModFix/>
          </a:blip>
          <a:stretch>
            <a:fillRect/>
          </a:stretch>
        </p:blipFill>
        <p:spPr>
          <a:xfrm>
            <a:off x="7332350" y="2751825"/>
            <a:ext cx="1725399" cy="2344924"/>
          </a:xfrm>
          <a:prstGeom prst="rect">
            <a:avLst/>
          </a:prstGeom>
          <a:noFill/>
          <a:ln>
            <a:noFill/>
          </a:ln>
        </p:spPr>
      </p:pic>
      <p:pic>
        <p:nvPicPr>
          <p:cNvPr id="2" name="Slide20">
            <a:hlinkClick r:id="" action="ppaction://media"/>
            <a:extLst>
              <a:ext uri="{FF2B5EF4-FFF2-40B4-BE49-F238E27FC236}">
                <a16:creationId xmlns:a16="http://schemas.microsoft.com/office/drawing/2014/main" id="{CE8AD0CC-D849-4B32-B6A8-5FCE6C271A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6986" y="4211140"/>
            <a:ext cx="610833" cy="5767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3C937-E98A-48CB-897E-F6931773177C}"/>
              </a:ext>
            </a:extLst>
          </p:cNvPr>
          <p:cNvSpPr>
            <a:spLocks noGrp="1"/>
          </p:cNvSpPr>
          <p:nvPr>
            <p:ph type="title"/>
          </p:nvPr>
        </p:nvSpPr>
        <p:spPr/>
        <p:txBody>
          <a:bodyPr spcFirstLastPara="1" wrap="square" lIns="91425" tIns="91425" rIns="91425" bIns="91425" anchor="ctr" anchorCtr="0">
            <a:noAutofit/>
          </a:bodyPr>
          <a:lstStyle/>
          <a:p>
            <a:pPr algn="ctr"/>
            <a:r>
              <a:rPr lang="en-US">
                <a:solidFill>
                  <a:srgbClr val="92D050"/>
                </a:solidFill>
                <a:latin typeface="Roboto "/>
              </a:rPr>
              <a:t>Project Benefits</a:t>
            </a:r>
            <a:endParaRPr lang="en-US">
              <a:solidFill>
                <a:srgbClr val="92D050"/>
              </a:solidFill>
            </a:endParaRPr>
          </a:p>
        </p:txBody>
      </p:sp>
      <p:sp>
        <p:nvSpPr>
          <p:cNvPr id="3" name="Text Placeholder 2">
            <a:extLst>
              <a:ext uri="{FF2B5EF4-FFF2-40B4-BE49-F238E27FC236}">
                <a16:creationId xmlns:a16="http://schemas.microsoft.com/office/drawing/2014/main" id="{10C8ADB7-3A31-4EA6-A115-437AD09A5BDF}"/>
              </a:ext>
            </a:extLst>
          </p:cNvPr>
          <p:cNvSpPr>
            <a:spLocks noGrp="1"/>
          </p:cNvSpPr>
          <p:nvPr>
            <p:ph type="body" idx="1"/>
          </p:nvPr>
        </p:nvSpPr>
        <p:spPr/>
        <p:txBody>
          <a:bodyPr/>
          <a:lstStyle/>
          <a:p>
            <a:r>
              <a:rPr lang="en-US"/>
              <a:t>"Solar installations dropped in price by 70% between 2010 – 2018"</a:t>
            </a:r>
          </a:p>
          <a:p>
            <a:pPr>
              <a:lnSpc>
                <a:spcPct val="114999"/>
              </a:lnSpc>
            </a:pPr>
            <a:r>
              <a:rPr lang="en-US"/>
              <a:t>"Solar energy is often cheaper than energy from fossil fuels"</a:t>
            </a:r>
          </a:p>
          <a:p>
            <a:pPr>
              <a:lnSpc>
                <a:spcPct val="114999"/>
              </a:lnSpc>
            </a:pPr>
            <a:r>
              <a:rPr lang="en-US"/>
              <a:t>"Solar energy projects provide learning and training opportunities for students"</a:t>
            </a:r>
          </a:p>
        </p:txBody>
      </p:sp>
      <p:sp>
        <p:nvSpPr>
          <p:cNvPr id="4" name="Text Placeholder 3">
            <a:extLst>
              <a:ext uri="{FF2B5EF4-FFF2-40B4-BE49-F238E27FC236}">
                <a16:creationId xmlns:a16="http://schemas.microsoft.com/office/drawing/2014/main" id="{AF55C7C0-7BDF-4E43-99B8-EC5034691466}"/>
              </a:ext>
            </a:extLst>
          </p:cNvPr>
          <p:cNvSpPr>
            <a:spLocks noGrp="1"/>
          </p:cNvSpPr>
          <p:nvPr>
            <p:ph type="body" idx="2"/>
          </p:nvPr>
        </p:nvSpPr>
        <p:spPr/>
        <p:txBody>
          <a:bodyPr/>
          <a:lstStyle/>
          <a:p>
            <a:r>
              <a:rPr lang="en-US"/>
              <a:t>"Colleges and universities have played an important part in solar energy technology innovation"</a:t>
            </a:r>
          </a:p>
          <a:p>
            <a:pPr>
              <a:lnSpc>
                <a:spcPct val="114999"/>
              </a:lnSpc>
            </a:pPr>
            <a:r>
              <a:rPr lang="en-US"/>
              <a:t>"Leadership on clean solar energy can help colleges attract and retain talented people"</a:t>
            </a:r>
          </a:p>
          <a:p>
            <a:pPr>
              <a:lnSpc>
                <a:spcPct val="114999"/>
              </a:lnSpc>
            </a:pPr>
            <a:r>
              <a:rPr lang="en-US"/>
              <a:t>"Solar energy is so abundant that the U.S. could generate about 100 times as much electricity from solar power installations as the nation currently consumes each year"</a:t>
            </a:r>
          </a:p>
          <a:p>
            <a:pPr>
              <a:lnSpc>
                <a:spcPct val="114999"/>
              </a:lnSpc>
            </a:pPr>
            <a:endParaRPr lang="en-US"/>
          </a:p>
        </p:txBody>
      </p:sp>
      <p:pic>
        <p:nvPicPr>
          <p:cNvPr id="5" name="Slide21">
            <a:hlinkClick r:id="" action="ppaction://media"/>
            <a:extLst>
              <a:ext uri="{FF2B5EF4-FFF2-40B4-BE49-F238E27FC236}">
                <a16:creationId xmlns:a16="http://schemas.microsoft.com/office/drawing/2014/main" id="{2A606FBC-087D-4EB4-B6E4-25345EDDCF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19718" y="4381736"/>
            <a:ext cx="525534" cy="474355"/>
          </a:xfrm>
          <a:prstGeom prst="rect">
            <a:avLst/>
          </a:prstGeom>
        </p:spPr>
      </p:pic>
    </p:spTree>
    <p:extLst>
      <p:ext uri="{BB962C8B-B14F-4D97-AF65-F5344CB8AC3E}">
        <p14:creationId xmlns:p14="http://schemas.microsoft.com/office/powerpoint/2010/main" val="16750044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CEF1B-A880-41BE-ADF0-8B656484F918}"/>
              </a:ext>
            </a:extLst>
          </p:cNvPr>
          <p:cNvSpPr>
            <a:spLocks noGrp="1"/>
          </p:cNvSpPr>
          <p:nvPr>
            <p:ph type="title"/>
          </p:nvPr>
        </p:nvSpPr>
        <p:spPr>
          <a:xfrm>
            <a:off x="2716549" y="342353"/>
            <a:ext cx="3703634" cy="755700"/>
          </a:xfrm>
        </p:spPr>
        <p:txBody>
          <a:bodyPr/>
          <a:lstStyle/>
          <a:p>
            <a:r>
              <a:rPr lang="en-US">
                <a:solidFill>
                  <a:srgbClr val="92D050"/>
                </a:solidFill>
                <a:latin typeface="Roboto "/>
              </a:rPr>
              <a:t>Campus Success Stories</a:t>
            </a:r>
          </a:p>
        </p:txBody>
      </p:sp>
      <p:sp>
        <p:nvSpPr>
          <p:cNvPr id="3" name="Text Placeholder 2">
            <a:extLst>
              <a:ext uri="{FF2B5EF4-FFF2-40B4-BE49-F238E27FC236}">
                <a16:creationId xmlns:a16="http://schemas.microsoft.com/office/drawing/2014/main" id="{91218E6C-2668-4922-BAD8-E5FD45C5D5D6}"/>
              </a:ext>
            </a:extLst>
          </p:cNvPr>
          <p:cNvSpPr>
            <a:spLocks noGrp="1"/>
          </p:cNvSpPr>
          <p:nvPr>
            <p:ph type="body" idx="1"/>
          </p:nvPr>
        </p:nvSpPr>
        <p:spPr>
          <a:xfrm>
            <a:off x="1411482" y="1295481"/>
            <a:ext cx="6697611" cy="3448785"/>
          </a:xfrm>
        </p:spPr>
        <p:txBody>
          <a:bodyPr/>
          <a:lstStyle/>
          <a:p>
            <a:r>
              <a:rPr lang="en-US" sz="1600"/>
              <a:t>"Butte College in California went grid positive in 2011 using 25K solar panels – they now generate more electricity than they use"</a:t>
            </a:r>
          </a:p>
          <a:p>
            <a:pPr>
              <a:lnSpc>
                <a:spcPct val="114999"/>
              </a:lnSpc>
            </a:pPr>
            <a:r>
              <a:rPr lang="en-US" sz="1600"/>
              <a:t>"In 2016, Arizona State University began producing enough solar energy to meet nearly half of its peak daytime energy demand and avoid carbon dioxide emissions equivalent to the annual emissions of nearly 5,000 cars"</a:t>
            </a:r>
          </a:p>
          <a:p>
            <a:pPr>
              <a:lnSpc>
                <a:spcPct val="114999"/>
              </a:lnSpc>
            </a:pPr>
            <a:r>
              <a:rPr lang="en-US" sz="1600"/>
              <a:t>"UW Solar, a student-run solar project at the University of Washington has succesfully completed several projects where solar panels have been funded and installed on campus buildings, reducing the campus' overall carbon footprint"</a:t>
            </a:r>
          </a:p>
        </p:txBody>
      </p:sp>
      <p:pic>
        <p:nvPicPr>
          <p:cNvPr id="4" name="Slide22">
            <a:hlinkClick r:id="" action="ppaction://media"/>
            <a:extLst>
              <a:ext uri="{FF2B5EF4-FFF2-40B4-BE49-F238E27FC236}">
                <a16:creationId xmlns:a16="http://schemas.microsoft.com/office/drawing/2014/main" id="{1056775C-F687-4FC7-A099-CABFFA8ACB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46763" y="4194079"/>
            <a:ext cx="559653" cy="551124"/>
          </a:xfrm>
          <a:prstGeom prst="rect">
            <a:avLst/>
          </a:prstGeom>
        </p:spPr>
      </p:pic>
    </p:spTree>
    <p:extLst>
      <p:ext uri="{BB962C8B-B14F-4D97-AF65-F5344CB8AC3E}">
        <p14:creationId xmlns:p14="http://schemas.microsoft.com/office/powerpoint/2010/main" val="23218294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B66E9-E849-49EE-9A09-0C3BD49E8D3B}"/>
              </a:ext>
            </a:extLst>
          </p:cNvPr>
          <p:cNvSpPr>
            <a:spLocks noGrp="1"/>
          </p:cNvSpPr>
          <p:nvPr>
            <p:ph type="title"/>
          </p:nvPr>
        </p:nvSpPr>
        <p:spPr>
          <a:xfrm>
            <a:off x="575557" y="171757"/>
            <a:ext cx="7849141" cy="482745"/>
          </a:xfrm>
        </p:spPr>
        <p:txBody>
          <a:bodyPr spcFirstLastPara="1" wrap="square" lIns="91425" tIns="91425" rIns="91425" bIns="91425" anchor="t" anchorCtr="0">
            <a:noAutofit/>
          </a:bodyPr>
          <a:lstStyle/>
          <a:p>
            <a:pPr algn="ctr"/>
            <a:r>
              <a:rPr lang="en-US">
                <a:solidFill>
                  <a:srgbClr val="92D050"/>
                </a:solidFill>
                <a:latin typeface="Roboto "/>
              </a:rPr>
              <a:t>Campus Support</a:t>
            </a:r>
            <a:r>
              <a:rPr lang="en-US"/>
              <a:t>  </a:t>
            </a:r>
          </a:p>
        </p:txBody>
      </p:sp>
      <p:sp>
        <p:nvSpPr>
          <p:cNvPr id="3" name="Text Placeholder 2">
            <a:extLst>
              <a:ext uri="{FF2B5EF4-FFF2-40B4-BE49-F238E27FC236}">
                <a16:creationId xmlns:a16="http://schemas.microsoft.com/office/drawing/2014/main" id="{6D1EC9BE-1526-4F16-BD37-03288552DD11}"/>
              </a:ext>
            </a:extLst>
          </p:cNvPr>
          <p:cNvSpPr>
            <a:spLocks noGrp="1"/>
          </p:cNvSpPr>
          <p:nvPr>
            <p:ph type="body" idx="1"/>
          </p:nvPr>
        </p:nvSpPr>
        <p:spPr>
          <a:xfrm>
            <a:off x="490259" y="1534317"/>
            <a:ext cx="8156215" cy="2860226"/>
          </a:xfrm>
        </p:spPr>
        <p:txBody>
          <a:bodyPr/>
          <a:lstStyle/>
          <a:p>
            <a:r>
              <a:rPr lang="en-US" sz="1400"/>
              <a:t>"This project seems like a great integration into the classroom. The aspect of the proposal to use skills from various majors not only gives students hands on learning, but also creates community support and buy-in with the new construction. The more people who have a hand in making something happen, the more people will understand its purpose and respect its existence".</a:t>
            </a:r>
          </a:p>
          <a:p>
            <a:pPr>
              <a:lnSpc>
                <a:spcPct val="114999"/>
              </a:lnSpc>
            </a:pPr>
            <a:r>
              <a:rPr lang="en-US" sz="1400"/>
              <a:t>"There would have to be an integration with themed living learning communities. These types of communities might focus on difference aspects of environmentalism such as clean water, recycling, renewable resources, etc. The floors might have a design or painting/murals that match the theme. Students who are interested in the environmental conservation areas might be able to apply for more elite housing due to the building’s nature. Also, RAs and programming would need to be integrated into the building with an eco-friendly focus".</a:t>
            </a:r>
          </a:p>
          <a:p>
            <a:pPr>
              <a:lnSpc>
                <a:spcPct val="114999"/>
              </a:lnSpc>
            </a:pPr>
            <a:endParaRPr lang="en-US" sz="1400"/>
          </a:p>
        </p:txBody>
      </p:sp>
      <p:sp>
        <p:nvSpPr>
          <p:cNvPr id="4" name="TextBox 3">
            <a:extLst>
              <a:ext uri="{FF2B5EF4-FFF2-40B4-BE49-F238E27FC236}">
                <a16:creationId xmlns:a16="http://schemas.microsoft.com/office/drawing/2014/main" id="{CB75E5D5-53E7-43F2-ABC9-9B7446003510}"/>
              </a:ext>
            </a:extLst>
          </p:cNvPr>
          <p:cNvSpPr txBox="1"/>
          <p:nvPr/>
        </p:nvSpPr>
        <p:spPr>
          <a:xfrm>
            <a:off x="1306773" y="722478"/>
            <a:ext cx="652192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accent6"/>
                </a:solidFill>
              </a:rPr>
              <a:t>Mr. Mark Carbonara Director of Advising &amp; First-Year Experience</a:t>
            </a:r>
          </a:p>
          <a:p>
            <a:pPr algn="ctr"/>
            <a:endParaRPr lang="en-US">
              <a:solidFill>
                <a:schemeClr val="accent6"/>
              </a:solidFill>
            </a:endParaRPr>
          </a:p>
        </p:txBody>
      </p:sp>
      <p:pic>
        <p:nvPicPr>
          <p:cNvPr id="5" name="Slide23">
            <a:hlinkClick r:id="" action="ppaction://media"/>
            <a:extLst>
              <a:ext uri="{FF2B5EF4-FFF2-40B4-BE49-F238E27FC236}">
                <a16:creationId xmlns:a16="http://schemas.microsoft.com/office/drawing/2014/main" id="{BA0776D1-3219-4DAD-BD1F-A038382739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89412" y="4330557"/>
            <a:ext cx="576713" cy="602303"/>
          </a:xfrm>
          <a:prstGeom prst="rect">
            <a:avLst/>
          </a:prstGeom>
        </p:spPr>
      </p:pic>
    </p:spTree>
    <p:extLst>
      <p:ext uri="{BB962C8B-B14F-4D97-AF65-F5344CB8AC3E}">
        <p14:creationId xmlns:p14="http://schemas.microsoft.com/office/powerpoint/2010/main" val="42648909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5B715-6774-4C83-A14A-9F4FAF1D485A}"/>
              </a:ext>
            </a:extLst>
          </p:cNvPr>
          <p:cNvSpPr>
            <a:spLocks noGrp="1"/>
          </p:cNvSpPr>
          <p:nvPr>
            <p:ph type="title"/>
          </p:nvPr>
        </p:nvSpPr>
        <p:spPr/>
        <p:txBody>
          <a:bodyPr/>
          <a:lstStyle/>
          <a:p>
            <a:pPr algn="ctr"/>
            <a:r>
              <a:rPr lang="en-US">
                <a:solidFill>
                  <a:schemeClr val="accent5"/>
                </a:solidFill>
              </a:rPr>
              <a:t>Campus Support</a:t>
            </a:r>
            <a:br>
              <a:rPr lang="en-US">
                <a:solidFill>
                  <a:schemeClr val="accent5"/>
                </a:solidFill>
              </a:rPr>
            </a:br>
            <a:r>
              <a:rPr lang="en-US" sz="1400">
                <a:solidFill>
                  <a:schemeClr val="accent6"/>
                </a:solidFill>
              </a:rPr>
              <a:t>Professor Scott Kreher, Biology Department, Associate Professor of Biological Sciences</a:t>
            </a:r>
            <a:endParaRPr lang="en-US">
              <a:solidFill>
                <a:schemeClr val="accent6"/>
              </a:solidFill>
            </a:endParaRPr>
          </a:p>
        </p:txBody>
      </p:sp>
      <p:sp>
        <p:nvSpPr>
          <p:cNvPr id="3" name="Text Placeholder 2">
            <a:extLst>
              <a:ext uri="{FF2B5EF4-FFF2-40B4-BE49-F238E27FC236}">
                <a16:creationId xmlns:a16="http://schemas.microsoft.com/office/drawing/2014/main" id="{642C9687-41BC-4A78-8F20-C065306C2C41}"/>
              </a:ext>
            </a:extLst>
          </p:cNvPr>
          <p:cNvSpPr>
            <a:spLocks noGrp="1"/>
          </p:cNvSpPr>
          <p:nvPr>
            <p:ph type="body" idx="1"/>
          </p:nvPr>
        </p:nvSpPr>
        <p:spPr/>
        <p:txBody>
          <a:bodyPr/>
          <a:lstStyle/>
          <a:p>
            <a:r>
              <a:rPr lang="en-US"/>
              <a:t>"I think two years is a reasonable time-frame.  Fundraising is a good idea, but the work could begin prior to fundraising.  A good way to convince the university leadership to begin this project is to show how money could be saved over time by this investment, and also how it could attract students to enroll."</a:t>
            </a:r>
          </a:p>
          <a:p>
            <a:pPr>
              <a:lnSpc>
                <a:spcPct val="114999"/>
              </a:lnSpc>
            </a:pPr>
            <a:r>
              <a:rPr lang="en-US"/>
              <a:t>"I think the best approach would be to do most of the work over summer or winter breaks."</a:t>
            </a:r>
          </a:p>
          <a:p>
            <a:pPr>
              <a:lnSpc>
                <a:spcPct val="114999"/>
              </a:lnSpc>
            </a:pPr>
            <a:r>
              <a:rPr lang="en-US"/>
              <a:t>"This type of project, or other projects like it, could be a form of community-engaged research and learning, and courses could be built around engaged projects such as this."</a:t>
            </a:r>
          </a:p>
          <a:p>
            <a:pPr>
              <a:lnSpc>
                <a:spcPct val="114999"/>
              </a:lnSpc>
            </a:pPr>
            <a:endParaRPr lang="en-US"/>
          </a:p>
        </p:txBody>
      </p:sp>
      <p:pic>
        <p:nvPicPr>
          <p:cNvPr id="4" name="KREHER INTERVIEW">
            <a:hlinkClick r:id="" action="ppaction://media"/>
            <a:extLst>
              <a:ext uri="{FF2B5EF4-FFF2-40B4-BE49-F238E27FC236}">
                <a16:creationId xmlns:a16="http://schemas.microsoft.com/office/drawing/2014/main" id="{D85CBC79-6A87-44DB-B5D9-976486D0BA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97006" y="164215"/>
            <a:ext cx="730250" cy="730250"/>
          </a:xfrm>
          <a:prstGeom prst="rect">
            <a:avLst/>
          </a:prstGeom>
        </p:spPr>
      </p:pic>
    </p:spTree>
    <p:extLst>
      <p:ext uri="{BB962C8B-B14F-4D97-AF65-F5344CB8AC3E}">
        <p14:creationId xmlns:p14="http://schemas.microsoft.com/office/powerpoint/2010/main" val="16222999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297C5-E6CF-4205-8848-E3921858C338}"/>
              </a:ext>
            </a:extLst>
          </p:cNvPr>
          <p:cNvSpPr>
            <a:spLocks noGrp="1"/>
          </p:cNvSpPr>
          <p:nvPr>
            <p:ph type="title"/>
          </p:nvPr>
        </p:nvSpPr>
        <p:spPr/>
        <p:txBody>
          <a:bodyPr/>
          <a:lstStyle/>
          <a:p>
            <a:pPr algn="ctr"/>
            <a:r>
              <a:rPr lang="en-US">
                <a:solidFill>
                  <a:srgbClr val="92D050"/>
                </a:solidFill>
                <a:latin typeface="Roboto "/>
              </a:rPr>
              <a:t>QUESTIONS</a:t>
            </a:r>
          </a:p>
        </p:txBody>
      </p:sp>
      <p:pic>
        <p:nvPicPr>
          <p:cNvPr id="4" name="Graphic 4" descr="Badge Question Mark">
            <a:extLst>
              <a:ext uri="{FF2B5EF4-FFF2-40B4-BE49-F238E27FC236}">
                <a16:creationId xmlns:a16="http://schemas.microsoft.com/office/drawing/2014/main" id="{D1BF419A-D30D-434C-B426-8BAE89ED26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37681" y="1585699"/>
            <a:ext cx="3080982" cy="2893325"/>
          </a:xfrm>
          <a:prstGeom prst="rect">
            <a:avLst/>
          </a:prstGeom>
        </p:spPr>
      </p:pic>
      <p:pic>
        <p:nvPicPr>
          <p:cNvPr id="3" name="Slide25">
            <a:hlinkClick r:id="" action="ppaction://media"/>
            <a:extLst>
              <a:ext uri="{FF2B5EF4-FFF2-40B4-BE49-F238E27FC236}">
                <a16:creationId xmlns:a16="http://schemas.microsoft.com/office/drawing/2014/main" id="{C4D430FB-ABD7-4F5C-907F-41A685B3EB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59106" y="4194079"/>
            <a:ext cx="525534" cy="499945"/>
          </a:xfrm>
          <a:prstGeom prst="rect">
            <a:avLst/>
          </a:prstGeom>
        </p:spPr>
      </p:pic>
    </p:spTree>
    <p:extLst>
      <p:ext uri="{BB962C8B-B14F-4D97-AF65-F5344CB8AC3E}">
        <p14:creationId xmlns:p14="http://schemas.microsoft.com/office/powerpoint/2010/main" val="24882360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13"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6CA2B-356B-4DB7-8CC8-E2B033964FC5}"/>
              </a:ext>
            </a:extLst>
          </p:cNvPr>
          <p:cNvSpPr>
            <a:spLocks noGrp="1"/>
          </p:cNvSpPr>
          <p:nvPr>
            <p:ph type="ctrTitle"/>
          </p:nvPr>
        </p:nvSpPr>
        <p:spPr>
          <a:xfrm>
            <a:off x="1618934" y="715283"/>
            <a:ext cx="6044154" cy="1858302"/>
          </a:xfrm>
        </p:spPr>
        <p:txBody>
          <a:bodyPr/>
          <a:lstStyle/>
          <a:p>
            <a:r>
              <a:rPr lang="en-US" sz="3000">
                <a:solidFill>
                  <a:srgbClr val="92D050"/>
                </a:solidFill>
                <a:latin typeface="Roboto "/>
              </a:rPr>
              <a:t>Thank you for listening!</a:t>
            </a:r>
          </a:p>
          <a:p>
            <a:endParaRPr lang="en-US" sz="3000">
              <a:solidFill>
                <a:srgbClr val="92D050"/>
              </a:solidFill>
              <a:latin typeface="Roboto "/>
            </a:endParaRPr>
          </a:p>
        </p:txBody>
      </p:sp>
      <p:pic>
        <p:nvPicPr>
          <p:cNvPr id="3" name="Slide26">
            <a:hlinkClick r:id="" action="ppaction://media"/>
            <a:extLst>
              <a:ext uri="{FF2B5EF4-FFF2-40B4-BE49-F238E27FC236}">
                <a16:creationId xmlns:a16="http://schemas.microsoft.com/office/drawing/2014/main" id="{AA745673-9F51-461F-A3BE-42CF5743951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51479" y="4168490"/>
            <a:ext cx="576713" cy="482885"/>
          </a:xfrm>
          <a:prstGeom prst="rect">
            <a:avLst/>
          </a:prstGeom>
        </p:spPr>
      </p:pic>
    </p:spTree>
    <p:extLst>
      <p:ext uri="{BB962C8B-B14F-4D97-AF65-F5344CB8AC3E}">
        <p14:creationId xmlns:p14="http://schemas.microsoft.com/office/powerpoint/2010/main" val="2225680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4"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7069F-5840-4F84-894E-5AF8355470B0}"/>
              </a:ext>
            </a:extLst>
          </p:cNvPr>
          <p:cNvSpPr>
            <a:spLocks noGrp="1"/>
          </p:cNvSpPr>
          <p:nvPr>
            <p:ph type="title"/>
          </p:nvPr>
        </p:nvSpPr>
        <p:spPr/>
        <p:txBody>
          <a:bodyPr/>
          <a:lstStyle/>
          <a:p>
            <a:pPr algn="ctr"/>
            <a:r>
              <a:rPr lang="en-US">
                <a:solidFill>
                  <a:schemeClr val="bg1">
                    <a:lumMod val="40000"/>
                    <a:lumOff val="60000"/>
                  </a:schemeClr>
                </a:solidFill>
                <a:latin typeface="Roboto "/>
              </a:rPr>
              <a:t>References</a:t>
            </a:r>
          </a:p>
        </p:txBody>
      </p:sp>
      <p:sp>
        <p:nvSpPr>
          <p:cNvPr id="3" name="Text Placeholder 2">
            <a:extLst>
              <a:ext uri="{FF2B5EF4-FFF2-40B4-BE49-F238E27FC236}">
                <a16:creationId xmlns:a16="http://schemas.microsoft.com/office/drawing/2014/main" id="{6169AD8D-2A9C-4248-81ED-903BC799BAA9}"/>
              </a:ext>
            </a:extLst>
          </p:cNvPr>
          <p:cNvSpPr>
            <a:spLocks noGrp="1"/>
          </p:cNvSpPr>
          <p:nvPr>
            <p:ph type="body" idx="1"/>
          </p:nvPr>
        </p:nvSpPr>
        <p:spPr>
          <a:xfrm>
            <a:off x="387900" y="1225399"/>
            <a:ext cx="8368200" cy="3343324"/>
          </a:xfrm>
        </p:spPr>
        <p:txBody>
          <a:bodyPr/>
          <a:lstStyle/>
          <a:p>
            <a:r>
              <a:rPr lang="en-US" sz="1600" dirty="0"/>
              <a:t>Camacho, Sarai. "Green Dorm Interview with Scott Kreher." 25 Nov. 2020</a:t>
            </a:r>
          </a:p>
          <a:p>
            <a:pPr>
              <a:lnSpc>
                <a:spcPct val="114999"/>
              </a:lnSpc>
            </a:pPr>
            <a:r>
              <a:rPr lang="en-US" sz="1600" dirty="0"/>
              <a:t>Catholic Energies. (n.d.). What We Do. Retrieved November 25, 2020, 	from </a:t>
            </a:r>
            <a:r>
              <a:rPr lang="en-US" sz="1600" dirty="0">
                <a:hlinkClick r:id="rId2"/>
              </a:rPr>
              <a:t>https://www.catholicenergies.org/what-we-do</a:t>
            </a:r>
            <a:endParaRPr lang="en-US" sz="1600" dirty="0"/>
          </a:p>
          <a:p>
            <a:pPr>
              <a:lnSpc>
                <a:spcPct val="114999"/>
              </a:lnSpc>
            </a:pPr>
            <a:r>
              <a:rPr lang="en-US" sz="1600" dirty="0"/>
              <a:t>Desmond, Matthew. “Green Dorm Interview with Mark Carbonara.” 20 Nov. 2020. </a:t>
            </a:r>
          </a:p>
          <a:p>
            <a:pPr>
              <a:lnSpc>
                <a:spcPct val="114999"/>
              </a:lnSpc>
            </a:pPr>
            <a:r>
              <a:rPr lang="en-US" sz="1600" dirty="0"/>
              <a:t>“On-Campus Solar Energy.” </a:t>
            </a:r>
            <a:r>
              <a:rPr lang="en-US" sz="1600" i="1" dirty="0"/>
              <a:t>Environment America</a:t>
            </a:r>
            <a:r>
              <a:rPr lang="en-US" sz="1600" dirty="0"/>
              <a:t>, Environment America, 2020, 	environmentamerica.org/energy-101/campus-solar-energy. </a:t>
            </a:r>
          </a:p>
          <a:p>
            <a:pPr>
              <a:lnSpc>
                <a:spcPct val="114999"/>
              </a:lnSpc>
            </a:pPr>
            <a:r>
              <a:rPr lang="en-US" sz="1600" dirty="0"/>
              <a:t>Prom, Annika. “UW Solar Brings Renewable Energy to Campus.” </a:t>
            </a:r>
            <a:r>
              <a:rPr lang="en-US" sz="1600" i="1" dirty="0"/>
              <a:t>In Our Nature</a:t>
            </a:r>
            <a:r>
              <a:rPr lang="en-US" sz="1600" dirty="0"/>
              <a:t>, 	University of Washington, 12 Mar. 2020, green.uw.edu/blog/2020-10/</a:t>
            </a:r>
            <a:r>
              <a:rPr lang="en-US" sz="1600" dirty="0" err="1"/>
              <a:t>uw</a:t>
            </a:r>
            <a:r>
              <a:rPr lang="en-US" sz="1600" dirty="0"/>
              <a:t>-solar-	brings-renewable-energy-campus. </a:t>
            </a:r>
          </a:p>
          <a:p>
            <a:pPr>
              <a:lnSpc>
                <a:spcPct val="114999"/>
              </a:lnSpc>
            </a:pPr>
            <a:r>
              <a:rPr lang="en-US" sz="1600" dirty="0"/>
              <a:t>University of Washington. </a:t>
            </a:r>
            <a:r>
              <a:rPr lang="en-US" sz="1600" i="1" dirty="0"/>
              <a:t>Website</a:t>
            </a:r>
            <a:r>
              <a:rPr lang="en-US" sz="1600" dirty="0"/>
              <a:t>. 2020, uwsolar.be.uw.edu/. </a:t>
            </a:r>
          </a:p>
          <a:p>
            <a:pPr>
              <a:lnSpc>
                <a:spcPct val="114999"/>
              </a:lnSpc>
            </a:pPr>
            <a:endParaRPr lang="en-US" sz="1600" dirty="0"/>
          </a:p>
          <a:p>
            <a:pPr>
              <a:lnSpc>
                <a:spcPct val="114999"/>
              </a:lnSpc>
            </a:pPr>
            <a:endParaRPr lang="en-US" dirty="0"/>
          </a:p>
          <a:p>
            <a:pPr>
              <a:lnSpc>
                <a:spcPct val="114999"/>
              </a:lnSpc>
            </a:pPr>
            <a:endParaRPr lang="en-US" dirty="0"/>
          </a:p>
        </p:txBody>
      </p:sp>
    </p:spTree>
    <p:extLst>
      <p:ext uri="{BB962C8B-B14F-4D97-AF65-F5344CB8AC3E}">
        <p14:creationId xmlns:p14="http://schemas.microsoft.com/office/powerpoint/2010/main" val="2026756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5FD3F-513D-4A96-8D8A-FA7C1ABA1B56}"/>
              </a:ext>
            </a:extLst>
          </p:cNvPr>
          <p:cNvSpPr>
            <a:spLocks noGrp="1"/>
          </p:cNvSpPr>
          <p:nvPr>
            <p:ph type="title"/>
          </p:nvPr>
        </p:nvSpPr>
        <p:spPr/>
        <p:txBody>
          <a:bodyPr/>
          <a:lstStyle/>
          <a:p>
            <a:pPr algn="ctr"/>
            <a:r>
              <a:rPr lang="en-US">
                <a:solidFill>
                  <a:srgbClr val="92D050"/>
                </a:solidFill>
                <a:latin typeface="Roboto "/>
              </a:rPr>
              <a:t>Overview - Goals</a:t>
            </a:r>
            <a:endParaRPr lang="en-US">
              <a:solidFill>
                <a:srgbClr val="92D050"/>
              </a:solidFill>
            </a:endParaRPr>
          </a:p>
        </p:txBody>
      </p:sp>
      <p:sp>
        <p:nvSpPr>
          <p:cNvPr id="3" name="Text Placeholder 2">
            <a:extLst>
              <a:ext uri="{FF2B5EF4-FFF2-40B4-BE49-F238E27FC236}">
                <a16:creationId xmlns:a16="http://schemas.microsoft.com/office/drawing/2014/main" id="{9473E30E-2269-466E-83B8-48B27271AA7A}"/>
              </a:ext>
            </a:extLst>
          </p:cNvPr>
          <p:cNvSpPr>
            <a:spLocks noGrp="1"/>
          </p:cNvSpPr>
          <p:nvPr>
            <p:ph type="body" idx="1"/>
          </p:nvPr>
        </p:nvSpPr>
        <p:spPr/>
        <p:txBody>
          <a:bodyPr/>
          <a:lstStyle/>
          <a:p>
            <a:r>
              <a:rPr lang="en-US" sz="1600"/>
              <a:t>Reduce DU's carbon footprint</a:t>
            </a:r>
          </a:p>
          <a:p>
            <a:pPr>
              <a:lnSpc>
                <a:spcPct val="114999"/>
              </a:lnSpc>
            </a:pPr>
            <a:r>
              <a:rPr lang="en-US" sz="1600"/>
              <a:t>Become a sustainability example for campuses in the Midwest</a:t>
            </a:r>
          </a:p>
          <a:p>
            <a:pPr>
              <a:lnSpc>
                <a:spcPct val="114999"/>
              </a:lnSpc>
            </a:pPr>
            <a:r>
              <a:rPr lang="en-US" sz="1600"/>
              <a:t>Encourage environmental awareness at DU and in the local community</a:t>
            </a:r>
          </a:p>
        </p:txBody>
      </p:sp>
      <p:sp>
        <p:nvSpPr>
          <p:cNvPr id="4" name="Text Placeholder 3">
            <a:extLst>
              <a:ext uri="{FF2B5EF4-FFF2-40B4-BE49-F238E27FC236}">
                <a16:creationId xmlns:a16="http://schemas.microsoft.com/office/drawing/2014/main" id="{5DDEDBC3-E474-4E51-A4F0-E8788D57661C}"/>
              </a:ext>
            </a:extLst>
          </p:cNvPr>
          <p:cNvSpPr>
            <a:spLocks noGrp="1"/>
          </p:cNvSpPr>
          <p:nvPr>
            <p:ph type="body" idx="2"/>
          </p:nvPr>
        </p:nvSpPr>
        <p:spPr>
          <a:xfrm>
            <a:off x="4756200" y="1489825"/>
            <a:ext cx="4008429" cy="3198317"/>
          </a:xfrm>
        </p:spPr>
        <p:txBody>
          <a:bodyPr/>
          <a:lstStyle/>
          <a:p>
            <a:r>
              <a:rPr lang="en-US" sz="1600"/>
              <a:t>Create an educational opportunity for students with different majors to utilize their classroom work to move DU closer to sustainability</a:t>
            </a:r>
          </a:p>
          <a:p>
            <a:pPr>
              <a:lnSpc>
                <a:spcPct val="114999"/>
              </a:lnSpc>
            </a:pPr>
            <a:r>
              <a:rPr lang="en-US" sz="1600"/>
              <a:t>Create a platform allowing DU alumni to contribute to DU's advancement</a:t>
            </a:r>
          </a:p>
          <a:p>
            <a:pPr>
              <a:lnSpc>
                <a:spcPct val="114999"/>
              </a:lnSpc>
            </a:pPr>
            <a:r>
              <a:rPr lang="en-US" sz="1600"/>
              <a:t>Create an opportunity spotlighting DU in the press, possibly increasing enrollment</a:t>
            </a:r>
          </a:p>
        </p:txBody>
      </p:sp>
      <p:pic>
        <p:nvPicPr>
          <p:cNvPr id="5" name="Slide3">
            <a:hlinkClick r:id="" action="ppaction://media"/>
            <a:extLst>
              <a:ext uri="{FF2B5EF4-FFF2-40B4-BE49-F238E27FC236}">
                <a16:creationId xmlns:a16="http://schemas.microsoft.com/office/drawing/2014/main" id="{63B8BEF8-7E67-4EC3-AAD2-623C14B714C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24434" y="4253789"/>
            <a:ext cx="534064" cy="627892"/>
          </a:xfrm>
          <a:prstGeom prst="rect">
            <a:avLst/>
          </a:prstGeom>
        </p:spPr>
      </p:pic>
    </p:spTree>
    <p:extLst>
      <p:ext uri="{BB962C8B-B14F-4D97-AF65-F5344CB8AC3E}">
        <p14:creationId xmlns:p14="http://schemas.microsoft.com/office/powerpoint/2010/main" val="30153957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7"/>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200" b="1">
                <a:solidFill>
                  <a:srgbClr val="92D050"/>
                </a:solidFill>
                <a:latin typeface="Roboto "/>
              </a:rPr>
              <a:t>CHALLENGE</a:t>
            </a:r>
            <a:endParaRPr lang="en-US" sz="3200" b="1">
              <a:solidFill>
                <a:srgbClr val="92D050"/>
              </a:solidFill>
              <a:latin typeface="Roboto "/>
            </a:endParaRPr>
          </a:p>
        </p:txBody>
      </p:sp>
      <p:sp>
        <p:nvSpPr>
          <p:cNvPr id="89" name="Google Shape;89;p17"/>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2800">
                <a:latin typeface="Roboto "/>
              </a:rPr>
              <a:t>Dominican University has demonstrated a commitment to the environment, yet has no fully sustainable dormitories.</a:t>
            </a:r>
            <a:endParaRPr lang="en-US" sz="2800">
              <a:latin typeface="Roboto "/>
            </a:endParaRPr>
          </a:p>
          <a:p>
            <a:pPr marL="0" lvl="0" indent="0" algn="l" rtl="0">
              <a:spcBef>
                <a:spcPts val="0"/>
              </a:spcBef>
              <a:spcAft>
                <a:spcPts val="1600"/>
              </a:spcAft>
              <a:buNone/>
            </a:pPr>
            <a:endParaRPr sz="2800">
              <a:latin typeface="Roboto "/>
            </a:endParaRPr>
          </a:p>
        </p:txBody>
      </p:sp>
      <p:pic>
        <p:nvPicPr>
          <p:cNvPr id="2" name="Slide4">
            <a:hlinkClick r:id="" action="ppaction://media"/>
            <a:extLst>
              <a:ext uri="{FF2B5EF4-FFF2-40B4-BE49-F238E27FC236}">
                <a16:creationId xmlns:a16="http://schemas.microsoft.com/office/drawing/2014/main" id="{757FD6ED-DF60-4112-9790-FB5F22193F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39135" y="4202609"/>
            <a:ext cx="619362" cy="6534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8"/>
          <p:cNvSpPr txBox="1">
            <a:spLocks noGrp="1"/>
          </p:cNvSpPr>
          <p:nvPr>
            <p:ph type="title"/>
          </p:nvPr>
        </p:nvSpPr>
        <p:spPr>
          <a:xfrm>
            <a:off x="427314" y="143893"/>
            <a:ext cx="8376729" cy="1146709"/>
          </a:xfrm>
          <a:prstGeom prst="rect">
            <a:avLst/>
          </a:prstGeom>
        </p:spPr>
        <p:txBody>
          <a:bodyPr spcFirstLastPara="1" wrap="square" lIns="91425" tIns="91425" rIns="91425" bIns="91425" anchor="b" anchorCtr="0">
            <a:noAutofit/>
          </a:bodyPr>
          <a:lstStyle/>
          <a:p>
            <a:pPr algn="ctr"/>
            <a:r>
              <a:rPr lang="en" sz="2800" b="1">
                <a:solidFill>
                  <a:schemeClr val="bg2">
                    <a:lumMod val="25000"/>
                    <a:lumOff val="75000"/>
                  </a:schemeClr>
                </a:solidFill>
                <a:latin typeface="Roboto "/>
              </a:rPr>
              <a:t>Proposal</a:t>
            </a:r>
            <a:br>
              <a:rPr lang="en" sz="2800" b="1">
                <a:latin typeface="Roboto "/>
              </a:rPr>
            </a:br>
            <a:r>
              <a:rPr lang="en" sz="1800" b="1">
                <a:latin typeface="Roboto "/>
              </a:rPr>
              <a:t> Retrofitting a Dominican University dorm to be entirely “</a:t>
            </a:r>
            <a:r>
              <a:rPr lang="en" sz="1800" b="1">
                <a:solidFill>
                  <a:srgbClr val="00B050"/>
                </a:solidFill>
                <a:latin typeface="Roboto "/>
              </a:rPr>
              <a:t>green</a:t>
            </a:r>
            <a:r>
              <a:rPr lang="en" sz="1800" b="1">
                <a:latin typeface="Roboto "/>
              </a:rPr>
              <a:t>” and sustainable in order to reduce the university's carbon footprint </a:t>
            </a:r>
            <a:endParaRPr lang="en-US" sz="1800">
              <a:latin typeface="Roboto "/>
            </a:endParaRPr>
          </a:p>
        </p:txBody>
      </p:sp>
      <p:sp>
        <p:nvSpPr>
          <p:cNvPr id="95" name="Google Shape;95;p18"/>
          <p:cNvSpPr txBox="1">
            <a:spLocks noGrp="1"/>
          </p:cNvSpPr>
          <p:nvPr>
            <p:ph type="body" idx="1"/>
          </p:nvPr>
        </p:nvSpPr>
        <p:spPr>
          <a:xfrm>
            <a:off x="338633" y="1401144"/>
            <a:ext cx="4230205" cy="3249497"/>
          </a:xfrm>
          <a:prstGeom prst="rect">
            <a:avLst/>
          </a:prstGeom>
        </p:spPr>
        <p:txBody>
          <a:bodyPr spcFirstLastPara="1" wrap="square" lIns="91425" tIns="91425" rIns="91425" bIns="91425" anchor="t" anchorCtr="0">
            <a:noAutofit/>
          </a:bodyPr>
          <a:lstStyle/>
          <a:p>
            <a:pPr marL="0" indent="0">
              <a:buNone/>
            </a:pPr>
            <a:r>
              <a:rPr lang="en" sz="1800" b="1" dirty="0">
                <a:solidFill>
                  <a:schemeClr val="bg2">
                    <a:lumMod val="10000"/>
                    <a:lumOff val="90000"/>
                  </a:schemeClr>
                </a:solidFill>
              </a:rPr>
              <a:t>Dominican will implement projects such as:</a:t>
            </a:r>
            <a:endParaRPr lang="en-US" sz="1800" b="1" dirty="0">
              <a:solidFill>
                <a:schemeClr val="bg2">
                  <a:lumMod val="10000"/>
                  <a:lumOff val="90000"/>
                </a:schemeClr>
              </a:solidFill>
            </a:endParaRPr>
          </a:p>
          <a:p>
            <a:pPr marL="285750" indent="-285750">
              <a:lnSpc>
                <a:spcPct val="114999"/>
              </a:lnSpc>
            </a:pPr>
            <a:r>
              <a:rPr lang="en" sz="1600" dirty="0"/>
              <a:t>solar panel installation</a:t>
            </a:r>
          </a:p>
          <a:p>
            <a:pPr marL="285750" indent="-285750">
              <a:lnSpc>
                <a:spcPct val="114999"/>
              </a:lnSpc>
            </a:pPr>
            <a:r>
              <a:rPr lang="en-US" sz="1600" dirty="0"/>
              <a:t>rainwater</a:t>
            </a:r>
            <a:r>
              <a:rPr lang="en" sz="1600" dirty="0"/>
              <a:t> harvesting</a:t>
            </a:r>
          </a:p>
          <a:p>
            <a:pPr marL="285750" indent="-285750">
              <a:lnSpc>
                <a:spcPct val="114999"/>
              </a:lnSpc>
            </a:pPr>
            <a:r>
              <a:rPr lang="en" sz="1600" dirty="0"/>
              <a:t>a well-organized recycling program</a:t>
            </a:r>
          </a:p>
          <a:p>
            <a:pPr marL="285750" indent="-285750">
              <a:lnSpc>
                <a:spcPct val="114999"/>
              </a:lnSpc>
            </a:pPr>
            <a:r>
              <a:rPr lang="en" sz="1600" dirty="0"/>
              <a:t>the implementation of a community garden </a:t>
            </a:r>
            <a:endParaRPr sz="1600" dirty="0"/>
          </a:p>
        </p:txBody>
      </p:sp>
      <p:sp>
        <p:nvSpPr>
          <p:cNvPr id="2" name="Text Placeholder 1">
            <a:extLst>
              <a:ext uri="{FF2B5EF4-FFF2-40B4-BE49-F238E27FC236}">
                <a16:creationId xmlns:a16="http://schemas.microsoft.com/office/drawing/2014/main" id="{407D7243-B666-459F-8942-63D5D48C34E0}"/>
              </a:ext>
            </a:extLst>
          </p:cNvPr>
          <p:cNvSpPr>
            <a:spLocks noGrp="1"/>
          </p:cNvSpPr>
          <p:nvPr>
            <p:ph type="body" idx="2"/>
          </p:nvPr>
        </p:nvSpPr>
        <p:spPr>
          <a:xfrm>
            <a:off x="4677520" y="1244665"/>
            <a:ext cx="4127847" cy="3326265"/>
          </a:xfrm>
        </p:spPr>
        <p:txBody>
          <a:bodyPr/>
          <a:lstStyle/>
          <a:p>
            <a:pPr marL="127000" indent="0">
              <a:lnSpc>
                <a:spcPct val="114999"/>
              </a:lnSpc>
              <a:spcBef>
                <a:spcPts val="1600"/>
              </a:spcBef>
              <a:buNone/>
            </a:pPr>
            <a:r>
              <a:rPr lang="en" sz="1800" b="1" dirty="0">
                <a:solidFill>
                  <a:schemeClr val="bg2">
                    <a:lumMod val="10000"/>
                    <a:lumOff val="90000"/>
                  </a:schemeClr>
                </a:solidFill>
              </a:rPr>
              <a:t>Dominican will:</a:t>
            </a:r>
            <a:endParaRPr lang="en" sz="1800" dirty="0">
              <a:solidFill>
                <a:schemeClr val="bg2">
                  <a:lumMod val="10000"/>
                  <a:lumOff val="90000"/>
                </a:schemeClr>
              </a:solidFill>
            </a:endParaRPr>
          </a:p>
          <a:p>
            <a:pPr indent="-330200">
              <a:lnSpc>
                <a:spcPct val="100000"/>
              </a:lnSpc>
              <a:spcBef>
                <a:spcPts val="1600"/>
              </a:spcBef>
            </a:pPr>
            <a:r>
              <a:rPr lang="en" sz="1600" dirty="0"/>
              <a:t>Fundraise </a:t>
            </a:r>
          </a:p>
          <a:p>
            <a:pPr indent="-330200">
              <a:lnSpc>
                <a:spcPct val="100000"/>
              </a:lnSpc>
              <a:spcBef>
                <a:spcPts val="1600"/>
              </a:spcBef>
            </a:pPr>
            <a:r>
              <a:rPr lang="en" sz="1600" dirty="0"/>
              <a:t>Reach out to corporate donors and sponsors</a:t>
            </a:r>
          </a:p>
          <a:p>
            <a:pPr indent="-330200">
              <a:lnSpc>
                <a:spcPct val="100000"/>
              </a:lnSpc>
              <a:spcBef>
                <a:spcPts val="1600"/>
              </a:spcBef>
            </a:pPr>
            <a:r>
              <a:rPr lang="en" sz="1600" dirty="0"/>
              <a:t>Work on various aspects of the project</a:t>
            </a:r>
            <a:endParaRPr lang="en-US" sz="1600" dirty="0"/>
          </a:p>
          <a:p>
            <a:pPr>
              <a:lnSpc>
                <a:spcPct val="100000"/>
              </a:lnSpc>
            </a:pPr>
            <a:r>
              <a:rPr lang="en-US" sz="1600" dirty="0"/>
              <a:t>Recruit students to live in the dorm</a:t>
            </a:r>
          </a:p>
          <a:p>
            <a:pPr>
              <a:lnSpc>
                <a:spcPct val="100000"/>
              </a:lnSpc>
            </a:pPr>
            <a:r>
              <a:rPr lang="en-US" sz="1600" dirty="0"/>
              <a:t>Enforce dorm's green standards</a:t>
            </a:r>
          </a:p>
        </p:txBody>
      </p:sp>
      <p:pic>
        <p:nvPicPr>
          <p:cNvPr id="6" name="Graphic 6" descr="Plant">
            <a:extLst>
              <a:ext uri="{FF2B5EF4-FFF2-40B4-BE49-F238E27FC236}">
                <a16:creationId xmlns:a16="http://schemas.microsoft.com/office/drawing/2014/main" id="{D64FDE87-3082-47D5-B977-ED80457966B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7559" y="3612273"/>
            <a:ext cx="402021" cy="402021"/>
          </a:xfrm>
          <a:prstGeom prst="rect">
            <a:avLst/>
          </a:prstGeom>
        </p:spPr>
      </p:pic>
      <p:pic>
        <p:nvPicPr>
          <p:cNvPr id="7" name="Graphic 7" descr="Arrow circle">
            <a:extLst>
              <a:ext uri="{FF2B5EF4-FFF2-40B4-BE49-F238E27FC236}">
                <a16:creationId xmlns:a16="http://schemas.microsoft.com/office/drawing/2014/main" id="{0B159475-C6E7-4915-A18C-6541E3DC84F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47445" y="3553153"/>
            <a:ext cx="480848" cy="470994"/>
          </a:xfrm>
          <a:prstGeom prst="rect">
            <a:avLst/>
          </a:prstGeom>
        </p:spPr>
      </p:pic>
      <p:pic>
        <p:nvPicPr>
          <p:cNvPr id="10" name="Graphic 10" descr="Water">
            <a:extLst>
              <a:ext uri="{FF2B5EF4-FFF2-40B4-BE49-F238E27FC236}">
                <a16:creationId xmlns:a16="http://schemas.microsoft.com/office/drawing/2014/main" id="{EEC6CFB2-751D-4B65-8046-1A58DD5CBEB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75136" y="3582713"/>
            <a:ext cx="431581" cy="411875"/>
          </a:xfrm>
          <a:prstGeom prst="rect">
            <a:avLst/>
          </a:prstGeom>
        </p:spPr>
      </p:pic>
      <p:pic>
        <p:nvPicPr>
          <p:cNvPr id="11" name="Graphic 11" descr="Sun">
            <a:extLst>
              <a:ext uri="{FF2B5EF4-FFF2-40B4-BE49-F238E27FC236}">
                <a16:creationId xmlns:a16="http://schemas.microsoft.com/office/drawing/2014/main" id="{133B359F-8BF4-4618-8B62-799EF3A4094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853558" y="3563006"/>
            <a:ext cx="431582" cy="451289"/>
          </a:xfrm>
          <a:prstGeom prst="rect">
            <a:avLst/>
          </a:prstGeom>
        </p:spPr>
      </p:pic>
      <p:pic>
        <p:nvPicPr>
          <p:cNvPr id="3" name="LAS proposal">
            <a:hlinkClick r:id="" action="ppaction://media"/>
            <a:extLst>
              <a:ext uri="{FF2B5EF4-FFF2-40B4-BE49-F238E27FC236}">
                <a16:creationId xmlns:a16="http://schemas.microsoft.com/office/drawing/2014/main" id="{77FAF85B-58D6-4B75-BB2B-2FA6237A8D64}"/>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141793" y="4211559"/>
            <a:ext cx="730250" cy="7302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262"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9"/>
          <p:cNvSpPr txBox="1">
            <a:spLocks noGrp="1"/>
          </p:cNvSpPr>
          <p:nvPr>
            <p:ph type="title"/>
          </p:nvPr>
        </p:nvSpPr>
        <p:spPr>
          <a:xfrm>
            <a:off x="387900" y="295958"/>
            <a:ext cx="8368200" cy="600802"/>
          </a:xfrm>
          <a:prstGeom prst="rect">
            <a:avLst/>
          </a:prstGeom>
        </p:spPr>
        <p:txBody>
          <a:bodyPr spcFirstLastPara="1" wrap="square" lIns="91425" tIns="91425" rIns="91425" bIns="91425" anchor="b" anchorCtr="0">
            <a:noAutofit/>
          </a:bodyPr>
          <a:lstStyle/>
          <a:p>
            <a:pPr algn="ctr"/>
            <a:r>
              <a:rPr lang="en">
                <a:solidFill>
                  <a:schemeClr val="accent4">
                    <a:lumMod val="40000"/>
                    <a:lumOff val="60000"/>
                  </a:schemeClr>
                </a:solidFill>
                <a:latin typeface="Roboto "/>
              </a:rPr>
              <a:t>Sustainability Principles</a:t>
            </a:r>
          </a:p>
        </p:txBody>
      </p:sp>
      <p:sp>
        <p:nvSpPr>
          <p:cNvPr id="102" name="Google Shape;102;p19"/>
          <p:cNvSpPr txBox="1">
            <a:spLocks noGrp="1"/>
          </p:cNvSpPr>
          <p:nvPr>
            <p:ph type="body" idx="1"/>
          </p:nvPr>
        </p:nvSpPr>
        <p:spPr>
          <a:xfrm>
            <a:off x="265688" y="856115"/>
            <a:ext cx="8368200" cy="4290138"/>
          </a:xfrm>
          <a:prstGeom prst="rect">
            <a:avLst/>
          </a:prstGeom>
        </p:spPr>
        <p:txBody>
          <a:bodyPr spcFirstLastPara="1" wrap="square" lIns="91425" tIns="91425" rIns="91425" bIns="91425" anchor="t" anchorCtr="0">
            <a:noAutofit/>
          </a:bodyPr>
          <a:lstStyle/>
          <a:p>
            <a:pPr marL="0" indent="0">
              <a:spcBef>
                <a:spcPts val="1600"/>
              </a:spcBef>
              <a:buNone/>
            </a:pPr>
            <a:r>
              <a:rPr lang="en" sz="1400" b="1" u="sng"/>
              <a:t>Environmental experts state that these four concepts are key for creating a successful sustainable project.</a:t>
            </a:r>
          </a:p>
          <a:p>
            <a:pPr marL="285750" indent="-285750">
              <a:lnSpc>
                <a:spcPct val="114999"/>
              </a:lnSpc>
              <a:spcBef>
                <a:spcPts val="1600"/>
              </a:spcBef>
            </a:pPr>
            <a:r>
              <a:rPr lang="en" sz="1400" b="1" u="sng">
                <a:solidFill>
                  <a:schemeClr val="accent4">
                    <a:lumMod val="60000"/>
                    <a:lumOff val="40000"/>
                  </a:schemeClr>
                </a:solidFill>
              </a:rPr>
              <a:t>Resilience</a:t>
            </a:r>
            <a:r>
              <a:rPr lang="en" sz="1400" u="sng">
                <a:solidFill>
                  <a:schemeClr val="accent4">
                    <a:lumMod val="60000"/>
                    <a:lumOff val="40000"/>
                  </a:schemeClr>
                </a:solidFill>
              </a:rPr>
              <a:t>:</a:t>
            </a:r>
            <a:r>
              <a:rPr lang="en" sz="1400"/>
              <a:t>  -Students following the green dorm practices and standards despite the </a:t>
            </a:r>
          </a:p>
          <a:p>
            <a:pPr marL="0" indent="0">
              <a:lnSpc>
                <a:spcPct val="114999"/>
              </a:lnSpc>
              <a:spcBef>
                <a:spcPts val="1600"/>
              </a:spcBef>
              <a:buNone/>
            </a:pPr>
            <a:r>
              <a:rPr lang="en" sz="1400"/>
              <a:t>                            challenges presented to them</a:t>
            </a:r>
          </a:p>
          <a:p>
            <a:pPr marL="1054100" lvl="2" indent="0">
              <a:lnSpc>
                <a:spcPct val="114999"/>
              </a:lnSpc>
              <a:buNone/>
            </a:pPr>
            <a:r>
              <a:rPr lang="en"/>
              <a:t>    -DU following through with project implementations</a:t>
            </a:r>
          </a:p>
          <a:p>
            <a:pPr marL="285750" indent="-285750">
              <a:lnSpc>
                <a:spcPct val="114999"/>
              </a:lnSpc>
              <a:spcBef>
                <a:spcPts val="1600"/>
              </a:spcBef>
            </a:pPr>
            <a:r>
              <a:rPr lang="en" sz="1400" b="1" u="sng">
                <a:solidFill>
                  <a:schemeClr val="accent4">
                    <a:lumMod val="60000"/>
                    <a:lumOff val="40000"/>
                  </a:schemeClr>
                </a:solidFill>
              </a:rPr>
              <a:t>Reconciliation</a:t>
            </a:r>
            <a:r>
              <a:rPr lang="en" sz="1400">
                <a:solidFill>
                  <a:schemeClr val="accent4">
                    <a:lumMod val="60000"/>
                    <a:lumOff val="40000"/>
                  </a:schemeClr>
                </a:solidFill>
              </a:rPr>
              <a:t>:</a:t>
            </a:r>
            <a:r>
              <a:rPr lang="en" sz="1400"/>
              <a:t> Many people from different areas and professions coming together to create a stronger community and planet, which we have neglected</a:t>
            </a:r>
            <a:endParaRPr sz="1400"/>
          </a:p>
          <a:p>
            <a:pPr marL="285750" indent="-285750">
              <a:spcBef>
                <a:spcPts val="1600"/>
              </a:spcBef>
            </a:pPr>
            <a:r>
              <a:rPr lang="en" sz="1400" b="1" u="sng">
                <a:solidFill>
                  <a:schemeClr val="accent4">
                    <a:lumMod val="60000"/>
                    <a:lumOff val="40000"/>
                  </a:schemeClr>
                </a:solidFill>
              </a:rPr>
              <a:t>Relinquishment</a:t>
            </a:r>
            <a:r>
              <a:rPr lang="en" sz="1400" u="sng">
                <a:solidFill>
                  <a:schemeClr val="accent4">
                    <a:lumMod val="60000"/>
                    <a:lumOff val="40000"/>
                  </a:schemeClr>
                </a:solidFill>
              </a:rPr>
              <a:t>: </a:t>
            </a:r>
            <a:r>
              <a:rPr lang="en" sz="1400">
                <a:solidFill>
                  <a:schemeClr val="tx1"/>
                </a:solidFill>
              </a:rPr>
              <a:t>Ceasing environmentally detrimental habits </a:t>
            </a:r>
            <a:r>
              <a:rPr lang="en" sz="1400"/>
              <a:t>in order to adopt better and green practices. </a:t>
            </a:r>
            <a:endParaRPr sz="1400"/>
          </a:p>
          <a:p>
            <a:pPr marL="285750" indent="-285750">
              <a:spcBef>
                <a:spcPts val="1600"/>
              </a:spcBef>
              <a:spcAft>
                <a:spcPts val="1600"/>
              </a:spcAft>
            </a:pPr>
            <a:r>
              <a:rPr lang="en" sz="1400" b="1" u="sng">
                <a:solidFill>
                  <a:schemeClr val="accent4">
                    <a:lumMod val="60000"/>
                    <a:lumOff val="40000"/>
                  </a:schemeClr>
                </a:solidFill>
              </a:rPr>
              <a:t>Restoration:</a:t>
            </a:r>
            <a:r>
              <a:rPr lang="en" sz="1400" b="1">
                <a:solidFill>
                  <a:schemeClr val="tx1"/>
                </a:solidFill>
              </a:rPr>
              <a:t> R</a:t>
            </a:r>
            <a:r>
              <a:rPr lang="en" sz="1400">
                <a:solidFill>
                  <a:schemeClr val="tx1"/>
                </a:solidFill>
              </a:rPr>
              <a:t>educing</a:t>
            </a:r>
            <a:r>
              <a:rPr lang="en" sz="1400"/>
              <a:t> the carbon footprint in order to restore and make use of the earth’s natural resources, like water and energy, and bring the planet back to a stable state</a:t>
            </a:r>
            <a:endParaRPr sz="1400"/>
          </a:p>
        </p:txBody>
      </p:sp>
      <p:pic>
        <p:nvPicPr>
          <p:cNvPr id="103" name="Google Shape;103;p19"/>
          <p:cNvPicPr preferRelativeResize="0"/>
          <p:nvPr/>
        </p:nvPicPr>
        <p:blipFill>
          <a:blip r:embed="rId5">
            <a:alphaModFix/>
          </a:blip>
          <a:stretch>
            <a:fillRect/>
          </a:stretch>
        </p:blipFill>
        <p:spPr>
          <a:xfrm rot="10800000">
            <a:off x="4204513" y="-384834"/>
            <a:ext cx="5121824" cy="5065801"/>
          </a:xfrm>
          <a:prstGeom prst="rect">
            <a:avLst/>
          </a:prstGeom>
          <a:noFill/>
          <a:ln>
            <a:noFill/>
          </a:ln>
        </p:spPr>
      </p:pic>
      <p:pic>
        <p:nvPicPr>
          <p:cNvPr id="2" name="FOUR R's">
            <a:hlinkClick r:id="" action="ppaction://media"/>
            <a:extLst>
              <a:ext uri="{FF2B5EF4-FFF2-40B4-BE49-F238E27FC236}">
                <a16:creationId xmlns:a16="http://schemas.microsoft.com/office/drawing/2014/main" id="{5742B5D0-BBE1-4804-9BE6-17B1FE9592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4482" y="173584"/>
            <a:ext cx="730250" cy="73025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E32E7-5A16-4EA9-81E5-9A8BEB72445E}"/>
              </a:ext>
            </a:extLst>
          </p:cNvPr>
          <p:cNvSpPr>
            <a:spLocks noGrp="1"/>
          </p:cNvSpPr>
          <p:nvPr>
            <p:ph type="title"/>
          </p:nvPr>
        </p:nvSpPr>
        <p:spPr>
          <a:xfrm>
            <a:off x="387900" y="168010"/>
            <a:ext cx="8368200" cy="686100"/>
          </a:xfrm>
        </p:spPr>
        <p:txBody>
          <a:bodyPr/>
          <a:lstStyle/>
          <a:p>
            <a:pPr algn="ctr"/>
            <a:r>
              <a:rPr lang="en-US">
                <a:solidFill>
                  <a:schemeClr val="bg1">
                    <a:lumMod val="40000"/>
                    <a:lumOff val="60000"/>
                  </a:schemeClr>
                </a:solidFill>
              </a:rPr>
              <a:t>TIMELINE</a:t>
            </a:r>
          </a:p>
        </p:txBody>
      </p:sp>
      <p:sp>
        <p:nvSpPr>
          <p:cNvPr id="3" name="Text Placeholder 2">
            <a:extLst>
              <a:ext uri="{FF2B5EF4-FFF2-40B4-BE49-F238E27FC236}">
                <a16:creationId xmlns:a16="http://schemas.microsoft.com/office/drawing/2014/main" id="{8E91F355-B05A-4BC2-9F84-7CCE56B6C1AF}"/>
              </a:ext>
            </a:extLst>
          </p:cNvPr>
          <p:cNvSpPr>
            <a:spLocks noGrp="1"/>
          </p:cNvSpPr>
          <p:nvPr>
            <p:ph type="body" idx="1"/>
          </p:nvPr>
        </p:nvSpPr>
        <p:spPr>
          <a:xfrm>
            <a:off x="387900" y="1191279"/>
            <a:ext cx="8683804" cy="3684518"/>
          </a:xfrm>
        </p:spPr>
        <p:txBody>
          <a:bodyPr/>
          <a:lstStyle/>
          <a:p>
            <a:pPr marL="114300" indent="0">
              <a:buNone/>
            </a:pPr>
            <a:r>
              <a:rPr lang="en-US"/>
              <a:t>Two Year Process</a:t>
            </a:r>
          </a:p>
        </p:txBody>
      </p:sp>
      <p:sp>
        <p:nvSpPr>
          <p:cNvPr id="5" name="Arrow: Up-Down 4">
            <a:extLst>
              <a:ext uri="{FF2B5EF4-FFF2-40B4-BE49-F238E27FC236}">
                <a16:creationId xmlns:a16="http://schemas.microsoft.com/office/drawing/2014/main" id="{ABAC0E63-76E5-47F7-9B98-41C953F95484}"/>
              </a:ext>
            </a:extLst>
          </p:cNvPr>
          <p:cNvSpPr/>
          <p:nvPr/>
        </p:nvSpPr>
        <p:spPr>
          <a:xfrm rot="16200000">
            <a:off x="4342552" y="-675211"/>
            <a:ext cx="482818" cy="7813783"/>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3FA432DC-3515-4955-AABA-808AA7B34F7C}"/>
              </a:ext>
            </a:extLst>
          </p:cNvPr>
          <p:cNvCxnSpPr/>
          <p:nvPr/>
        </p:nvCxnSpPr>
        <p:spPr>
          <a:xfrm>
            <a:off x="1306567" y="2902826"/>
            <a:ext cx="9854" cy="1005051"/>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20C7A17-4597-4191-9A94-9206011651D9}"/>
              </a:ext>
            </a:extLst>
          </p:cNvPr>
          <p:cNvSpPr txBox="1"/>
          <p:nvPr/>
        </p:nvSpPr>
        <p:spPr>
          <a:xfrm>
            <a:off x="505629" y="3910217"/>
            <a:ext cx="2161847" cy="954107"/>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lumMod val="40000"/>
                    <a:lumOff val="60000"/>
                  </a:schemeClr>
                </a:solidFill>
              </a:rPr>
              <a:t>Months 1-3: Promote the project, propose idea to school, organize which majors will do what</a:t>
            </a:r>
          </a:p>
        </p:txBody>
      </p:sp>
      <p:cxnSp>
        <p:nvCxnSpPr>
          <p:cNvPr id="8" name="Straight Arrow Connector 7">
            <a:extLst>
              <a:ext uri="{FF2B5EF4-FFF2-40B4-BE49-F238E27FC236}">
                <a16:creationId xmlns:a16="http://schemas.microsoft.com/office/drawing/2014/main" id="{BCCC3474-876B-4034-A50A-AE935468BBA0}"/>
              </a:ext>
            </a:extLst>
          </p:cNvPr>
          <p:cNvCxnSpPr/>
          <p:nvPr/>
        </p:nvCxnSpPr>
        <p:spPr>
          <a:xfrm>
            <a:off x="2666343" y="2902825"/>
            <a:ext cx="9853" cy="817836"/>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15C15F2-C537-4D6F-8755-8EC7FABA41B9}"/>
              </a:ext>
            </a:extLst>
          </p:cNvPr>
          <p:cNvSpPr txBox="1"/>
          <p:nvPr/>
        </p:nvSpPr>
        <p:spPr>
          <a:xfrm>
            <a:off x="1622892" y="2038208"/>
            <a:ext cx="2092873" cy="954107"/>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lumMod val="40000"/>
                    <a:lumOff val="60000"/>
                  </a:schemeClr>
                </a:solidFill>
              </a:rPr>
              <a:t>Months 4-12: Raise and seek funds with grants, donors, and events. Determine official plan.</a:t>
            </a:r>
          </a:p>
        </p:txBody>
      </p:sp>
      <p:cxnSp>
        <p:nvCxnSpPr>
          <p:cNvPr id="10" name="Straight Arrow Connector 9">
            <a:extLst>
              <a:ext uri="{FF2B5EF4-FFF2-40B4-BE49-F238E27FC236}">
                <a16:creationId xmlns:a16="http://schemas.microsoft.com/office/drawing/2014/main" id="{D046BB6C-2C3B-4B91-A3EB-A87F133F0B59}"/>
              </a:ext>
            </a:extLst>
          </p:cNvPr>
          <p:cNvCxnSpPr/>
          <p:nvPr/>
        </p:nvCxnSpPr>
        <p:spPr>
          <a:xfrm flipH="1">
            <a:off x="4577911" y="2902825"/>
            <a:ext cx="1" cy="936078"/>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3455500-3E53-4B8C-920D-E6ECA1BE78C7}"/>
              </a:ext>
            </a:extLst>
          </p:cNvPr>
          <p:cNvSpPr txBox="1"/>
          <p:nvPr/>
        </p:nvSpPr>
        <p:spPr>
          <a:xfrm>
            <a:off x="3205326" y="3835947"/>
            <a:ext cx="2743200" cy="523220"/>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lumMod val="40000"/>
                    <a:lumOff val="60000"/>
                  </a:schemeClr>
                </a:solidFill>
              </a:rPr>
              <a:t>Months 12-24: Retrofit the dorm, inform donors of the progress</a:t>
            </a:r>
          </a:p>
        </p:txBody>
      </p:sp>
      <p:sp>
        <p:nvSpPr>
          <p:cNvPr id="12" name="TextBox 11">
            <a:extLst>
              <a:ext uri="{FF2B5EF4-FFF2-40B4-BE49-F238E27FC236}">
                <a16:creationId xmlns:a16="http://schemas.microsoft.com/office/drawing/2014/main" id="{1DF0F8D7-3888-4AD8-9BD5-699F7EA8C208}"/>
              </a:ext>
            </a:extLst>
          </p:cNvPr>
          <p:cNvSpPr txBox="1"/>
          <p:nvPr/>
        </p:nvSpPr>
        <p:spPr>
          <a:xfrm>
            <a:off x="5102116" y="2037692"/>
            <a:ext cx="2743200" cy="954107"/>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lumMod val="40000"/>
                    <a:lumOff val="60000"/>
                  </a:schemeClr>
                </a:solidFill>
              </a:rPr>
              <a:t>Months 16-23: Recruit students to live in dorm, set dorm standards, work on finishing touches</a:t>
            </a:r>
          </a:p>
        </p:txBody>
      </p:sp>
      <p:cxnSp>
        <p:nvCxnSpPr>
          <p:cNvPr id="13" name="Straight Arrow Connector 12">
            <a:extLst>
              <a:ext uri="{FF2B5EF4-FFF2-40B4-BE49-F238E27FC236}">
                <a16:creationId xmlns:a16="http://schemas.microsoft.com/office/drawing/2014/main" id="{72A2EFEB-7589-4CC0-9D40-294EA8C59A2A}"/>
              </a:ext>
            </a:extLst>
          </p:cNvPr>
          <p:cNvCxnSpPr/>
          <p:nvPr/>
        </p:nvCxnSpPr>
        <p:spPr>
          <a:xfrm>
            <a:off x="6469773" y="3030919"/>
            <a:ext cx="0" cy="689742"/>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70B60E8-20DA-416A-9CC2-4351C7ABBF23}"/>
              </a:ext>
            </a:extLst>
          </p:cNvPr>
          <p:cNvSpPr txBox="1"/>
          <p:nvPr/>
        </p:nvSpPr>
        <p:spPr>
          <a:xfrm>
            <a:off x="6226511" y="3801829"/>
            <a:ext cx="2743200" cy="1169551"/>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lumMod val="40000"/>
                    <a:lumOff val="60000"/>
                  </a:schemeClr>
                </a:solidFill>
              </a:rPr>
              <a:t>Month 24: Inform donors of finished project, have students move in, host grand opening events for students, donors, and alumni</a:t>
            </a:r>
          </a:p>
        </p:txBody>
      </p:sp>
      <p:cxnSp>
        <p:nvCxnSpPr>
          <p:cNvPr id="15" name="Straight Arrow Connector 14">
            <a:extLst>
              <a:ext uri="{FF2B5EF4-FFF2-40B4-BE49-F238E27FC236}">
                <a16:creationId xmlns:a16="http://schemas.microsoft.com/office/drawing/2014/main" id="{16DEF795-1EE3-4AEA-8812-6E10983BF04F}"/>
              </a:ext>
            </a:extLst>
          </p:cNvPr>
          <p:cNvCxnSpPr/>
          <p:nvPr/>
        </p:nvCxnSpPr>
        <p:spPr>
          <a:xfrm>
            <a:off x="8194126" y="2961947"/>
            <a:ext cx="9854" cy="876956"/>
          </a:xfrm>
          <a:prstGeom prst="straightConnector1">
            <a:avLst/>
          </a:prstGeom>
        </p:spPr>
        <p:style>
          <a:lnRef idx="1">
            <a:schemeClr val="accent1"/>
          </a:lnRef>
          <a:fillRef idx="0">
            <a:schemeClr val="accent1"/>
          </a:fillRef>
          <a:effectRef idx="0">
            <a:schemeClr val="accent1"/>
          </a:effectRef>
          <a:fontRef idx="minor">
            <a:schemeClr val="tx1"/>
          </a:fontRef>
        </p:style>
      </p:cxnSp>
      <p:pic>
        <p:nvPicPr>
          <p:cNvPr id="4" name="TIMELINE">
            <a:hlinkClick r:id="" action="ppaction://media"/>
            <a:extLst>
              <a:ext uri="{FF2B5EF4-FFF2-40B4-BE49-F238E27FC236}">
                <a16:creationId xmlns:a16="http://schemas.microsoft.com/office/drawing/2014/main" id="{E807C919-3E0E-4FC6-82CF-32B8F2A04B0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9965" y="220428"/>
            <a:ext cx="730250" cy="730250"/>
          </a:xfrm>
          <a:prstGeom prst="rect">
            <a:avLst/>
          </a:prstGeom>
        </p:spPr>
      </p:pic>
    </p:spTree>
    <p:extLst>
      <p:ext uri="{BB962C8B-B14F-4D97-AF65-F5344CB8AC3E}">
        <p14:creationId xmlns:p14="http://schemas.microsoft.com/office/powerpoint/2010/main" val="10780301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8E1D9-76FC-4801-8A9E-D03AE41F8A66}"/>
              </a:ext>
            </a:extLst>
          </p:cNvPr>
          <p:cNvSpPr>
            <a:spLocks noGrp="1"/>
          </p:cNvSpPr>
          <p:nvPr>
            <p:ph type="title"/>
          </p:nvPr>
        </p:nvSpPr>
        <p:spPr>
          <a:xfrm>
            <a:off x="387900" y="193600"/>
            <a:ext cx="8368200" cy="686100"/>
          </a:xfrm>
        </p:spPr>
        <p:txBody>
          <a:bodyPr/>
          <a:lstStyle/>
          <a:p>
            <a:pPr algn="ctr"/>
            <a:r>
              <a:rPr lang="en-US" sz="2800">
                <a:solidFill>
                  <a:srgbClr val="92D050"/>
                </a:solidFill>
                <a:latin typeface="Roboto "/>
              </a:rPr>
              <a:t>Methodology</a:t>
            </a:r>
            <a:endParaRPr lang="en-US" sz="2800">
              <a:solidFill>
                <a:srgbClr val="92D050"/>
              </a:solidFill>
            </a:endParaRPr>
          </a:p>
        </p:txBody>
      </p:sp>
      <p:graphicFrame>
        <p:nvGraphicFramePr>
          <p:cNvPr id="3" name="Diagram 3">
            <a:extLst>
              <a:ext uri="{FF2B5EF4-FFF2-40B4-BE49-F238E27FC236}">
                <a16:creationId xmlns:a16="http://schemas.microsoft.com/office/drawing/2014/main" id="{4E3C4AE1-AFC1-43C3-B614-C726BBF58584}"/>
              </a:ext>
            </a:extLst>
          </p:cNvPr>
          <p:cNvGraphicFramePr/>
          <p:nvPr>
            <p:extLst>
              <p:ext uri="{D42A27DB-BD31-4B8C-83A1-F6EECF244321}">
                <p14:modId xmlns:p14="http://schemas.microsoft.com/office/powerpoint/2010/main" val="4136346689"/>
              </p:ext>
            </p:extLst>
          </p:nvPr>
        </p:nvGraphicFramePr>
        <p:xfrm>
          <a:off x="1415956" y="768540"/>
          <a:ext cx="6320618" cy="42632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28" name="Slide8">
            <a:hlinkClick r:id="" action="ppaction://media"/>
            <a:extLst>
              <a:ext uri="{FF2B5EF4-FFF2-40B4-BE49-F238E27FC236}">
                <a16:creationId xmlns:a16="http://schemas.microsoft.com/office/drawing/2014/main" id="{3AC22903-C094-45E7-AF24-EE4CDB3D18E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30605" y="4313497"/>
            <a:ext cx="551124" cy="568185"/>
          </a:xfrm>
          <a:prstGeom prst="rect">
            <a:avLst/>
          </a:prstGeom>
        </p:spPr>
      </p:pic>
    </p:spTree>
    <p:extLst>
      <p:ext uri="{BB962C8B-B14F-4D97-AF65-F5344CB8AC3E}">
        <p14:creationId xmlns:p14="http://schemas.microsoft.com/office/powerpoint/2010/main" val="28590799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28"/>
                                        </p:tgtEl>
                                      </p:cBhvr>
                                    </p:cmd>
                                  </p:childTnLst>
                                </p:cTn>
                              </p:par>
                            </p:childTnLst>
                          </p:cTn>
                        </p:par>
                      </p:childTnLst>
                    </p:cTn>
                  </p:par>
                </p:childTnLst>
              </p:cTn>
              <p:nextCondLst>
                <p:cond evt="onClick" delay="0">
                  <p:tgtEl>
                    <p:spTgt spid="328"/>
                  </p:tgtEl>
                </p:cond>
              </p:nextCondLst>
            </p:seq>
            <p:audio>
              <p:cMediaNode>
                <p:cTn id="7" fill="hold" display="0">
                  <p:stCondLst>
                    <p:cond delay="indefinite"/>
                  </p:stCondLst>
                  <p:endCondLst>
                    <p:cond evt="onStopAudio" delay="0">
                      <p:tgtEl>
                        <p:sldTgt/>
                      </p:tgtEl>
                    </p:cond>
                  </p:endCondLst>
                </p:cTn>
                <p:tgtEl>
                  <p:spTgt spid="32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Graphic 6" descr="Group of people">
            <a:extLst>
              <a:ext uri="{FF2B5EF4-FFF2-40B4-BE49-F238E27FC236}">
                <a16:creationId xmlns:a16="http://schemas.microsoft.com/office/drawing/2014/main" id="{802126DF-9048-4DD3-99DB-5EF04694F2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84696" y="135623"/>
            <a:ext cx="4966076" cy="4880778"/>
          </a:xfrm>
          <a:prstGeom prst="rect">
            <a:avLst/>
          </a:prstGeom>
        </p:spPr>
      </p:pic>
      <p:sp>
        <p:nvSpPr>
          <p:cNvPr id="11" name="Rectangle 10">
            <a:extLst>
              <a:ext uri="{FF2B5EF4-FFF2-40B4-BE49-F238E27FC236}">
                <a16:creationId xmlns:a16="http://schemas.microsoft.com/office/drawing/2014/main" id="{ED26E821-5A26-4E93-8BDD-BB11468C0184}"/>
              </a:ext>
            </a:extLst>
          </p:cNvPr>
          <p:cNvSpPr/>
          <p:nvPr/>
        </p:nvSpPr>
        <p:spPr>
          <a:xfrm>
            <a:off x="604768" y="2297942"/>
            <a:ext cx="7924229" cy="55444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Roboto "/>
                <a:cs typeface="Arial"/>
              </a:rPr>
              <a:t>Internal Fundraisers – Powered by DU Students</a:t>
            </a:r>
            <a:endParaRPr lang="en-US" sz="2000">
              <a:solidFill>
                <a:schemeClr val="tx1"/>
              </a:solidFill>
              <a:latin typeface="Roboto "/>
            </a:endParaRPr>
          </a:p>
        </p:txBody>
      </p:sp>
      <p:pic>
        <p:nvPicPr>
          <p:cNvPr id="2" name="Slide9">
            <a:hlinkClick r:id="" action="ppaction://media"/>
            <a:extLst>
              <a:ext uri="{FF2B5EF4-FFF2-40B4-BE49-F238E27FC236}">
                <a16:creationId xmlns:a16="http://schemas.microsoft.com/office/drawing/2014/main" id="{1BDF8AAF-FEF1-487E-A765-FD7B24A6DD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00300" y="4364677"/>
            <a:ext cx="627892" cy="525534"/>
          </a:xfrm>
          <a:prstGeom prst="rect">
            <a:avLst/>
          </a:prstGeom>
        </p:spPr>
      </p:pic>
    </p:spTree>
    <p:extLst>
      <p:ext uri="{BB962C8B-B14F-4D97-AF65-F5344CB8AC3E}">
        <p14:creationId xmlns:p14="http://schemas.microsoft.com/office/powerpoint/2010/main" val="3981236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AACC970D46D294DA77A891DB334E6C9" ma:contentTypeVersion="8" ma:contentTypeDescription="Create a new document." ma:contentTypeScope="" ma:versionID="ea68b4f54e251edae48f066439e5d756">
  <xsd:schema xmlns:xsd="http://www.w3.org/2001/XMLSchema" xmlns:xs="http://www.w3.org/2001/XMLSchema" xmlns:p="http://schemas.microsoft.com/office/2006/metadata/properties" xmlns:ns3="7cb91da0-7deb-4fe5-a767-dccf07cb281d" targetNamespace="http://schemas.microsoft.com/office/2006/metadata/properties" ma:root="true" ma:fieldsID="9373a93bf2d45c9b12e637c168cc326d" ns3:_="">
    <xsd:import namespace="7cb91da0-7deb-4fe5-a767-dccf07cb281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b91da0-7deb-4fe5-a767-dccf07cb28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F92690B-4943-4FD3-88F9-E0FDE95D4354}">
  <ds:schemaRefs>
    <ds:schemaRef ds:uri="7cb91da0-7deb-4fe5-a767-dccf07cb281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637B406-112A-4088-8476-23172FC4A8CB}">
  <ds:schemaRefs>
    <ds:schemaRef ds:uri="7cb91da0-7deb-4fe5-a767-dccf07cb281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BF62927-6EE2-4F3D-8690-CBD2AE01944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TotalTime>
  <Words>1637</Words>
  <Application>Microsoft Office PowerPoint</Application>
  <PresentationFormat>On-screen Show (16:9)</PresentationFormat>
  <Paragraphs>129</Paragraphs>
  <Slides>27</Slides>
  <Notes>12</Notes>
  <HiddenSlides>0</HiddenSlides>
  <MMClips>26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Roboto </vt:lpstr>
      <vt:lpstr>Roboto Slab</vt:lpstr>
      <vt:lpstr>Roboto</vt:lpstr>
      <vt:lpstr>Marina</vt:lpstr>
      <vt:lpstr>PowerPoint Presentation</vt:lpstr>
      <vt:lpstr>Overview</vt:lpstr>
      <vt:lpstr>Overview - Goals</vt:lpstr>
      <vt:lpstr>CHALLENGE</vt:lpstr>
      <vt:lpstr>Proposal  Retrofitting a Dominican University dorm to be entirely “green” and sustainable in order to reduce the university's carbon footprint </vt:lpstr>
      <vt:lpstr>Sustainability Principles</vt:lpstr>
      <vt:lpstr>TIMELINE</vt:lpstr>
      <vt:lpstr>Methodology</vt:lpstr>
      <vt:lpstr>PowerPoint Presentation</vt:lpstr>
      <vt:lpstr>On Campus Fundraising </vt:lpstr>
      <vt:lpstr>Nonprofit Fundraising</vt:lpstr>
      <vt:lpstr>PowerPoint Presentation</vt:lpstr>
      <vt:lpstr>Government and Corporate Funding</vt:lpstr>
      <vt:lpstr>External Fundraising Committee</vt:lpstr>
      <vt:lpstr>INSTALLATION</vt:lpstr>
      <vt:lpstr> Installation</vt:lpstr>
      <vt:lpstr>Installation</vt:lpstr>
      <vt:lpstr>Catholic Energies</vt:lpstr>
      <vt:lpstr>Post Installation</vt:lpstr>
      <vt:lpstr>Limiting Factors</vt:lpstr>
      <vt:lpstr>Project Benefits</vt:lpstr>
      <vt:lpstr>Campus Success Stories</vt:lpstr>
      <vt:lpstr>Campus Support  </vt:lpstr>
      <vt:lpstr>Campus Support Professor Scott Kreher, Biology Department, Associate Professor of Biological Sciences</vt:lpstr>
      <vt:lpstr>QUESTIONS</vt:lpstr>
      <vt:lpstr>Thank you for listening! </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Angela Desmond</dc:creator>
  <cp:lastModifiedBy>Desmond, Matthew</cp:lastModifiedBy>
  <cp:revision>171</cp:revision>
  <dcterms:modified xsi:type="dcterms:W3CDTF">2020-11-26T04:59:24Z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0x0101002AACC970D46D294DA77A891DB334E6C9</vt:lpwstr>
  </property>
</Properties>
</file>